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50"/>
  </p:notesMasterIdLst>
  <p:handoutMasterIdLst>
    <p:handoutMasterId r:id="rId51"/>
  </p:handoutMasterIdLst>
  <p:sldIdLst>
    <p:sldId id="257" r:id="rId5"/>
    <p:sldId id="400" r:id="rId6"/>
    <p:sldId id="422" r:id="rId7"/>
    <p:sldId id="423" r:id="rId8"/>
    <p:sldId id="424" r:id="rId9"/>
    <p:sldId id="425" r:id="rId10"/>
    <p:sldId id="426" r:id="rId11"/>
    <p:sldId id="428" r:id="rId12"/>
    <p:sldId id="427" r:id="rId13"/>
    <p:sldId id="429" r:id="rId14"/>
    <p:sldId id="430" r:id="rId15"/>
    <p:sldId id="431" r:id="rId16"/>
    <p:sldId id="432" r:id="rId17"/>
    <p:sldId id="435" r:id="rId18"/>
    <p:sldId id="433" r:id="rId19"/>
    <p:sldId id="434" r:id="rId20"/>
    <p:sldId id="436" r:id="rId21"/>
    <p:sldId id="437" r:id="rId22"/>
    <p:sldId id="438" r:id="rId23"/>
    <p:sldId id="439" r:id="rId24"/>
    <p:sldId id="440" r:id="rId25"/>
    <p:sldId id="441" r:id="rId26"/>
    <p:sldId id="442" r:id="rId27"/>
    <p:sldId id="444" r:id="rId28"/>
    <p:sldId id="458" r:id="rId29"/>
    <p:sldId id="456" r:id="rId30"/>
    <p:sldId id="457" r:id="rId31"/>
    <p:sldId id="445" r:id="rId32"/>
    <p:sldId id="446" r:id="rId33"/>
    <p:sldId id="447" r:id="rId34"/>
    <p:sldId id="449" r:id="rId35"/>
    <p:sldId id="448" r:id="rId36"/>
    <p:sldId id="452" r:id="rId37"/>
    <p:sldId id="450" r:id="rId38"/>
    <p:sldId id="451" r:id="rId39"/>
    <p:sldId id="453" r:id="rId40"/>
    <p:sldId id="454" r:id="rId41"/>
    <p:sldId id="455" r:id="rId42"/>
    <p:sldId id="459" r:id="rId43"/>
    <p:sldId id="460" r:id="rId44"/>
    <p:sldId id="461" r:id="rId45"/>
    <p:sldId id="462" r:id="rId46"/>
    <p:sldId id="463" r:id="rId47"/>
    <p:sldId id="464" r:id="rId48"/>
    <p:sldId id="391" r:id="rId4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8" autoAdjust="0"/>
  </p:normalViewPr>
  <p:slideViewPr>
    <p:cSldViewPr snapToGrid="0">
      <p:cViewPr varScale="1">
        <p:scale>
          <a:sx n="105" d="100"/>
          <a:sy n="105" d="100"/>
        </p:scale>
        <p:origin x="696" y="7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15/04/2024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15/04/2024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15/04/2024</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hyperlink" Target="../Animations/Structure%20de%20l'atome.sw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physique-chimie.ac-normandie.fr/IMG/IMG2/html/diagrammenz.html"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9.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hyperlink" Target="https://physique-chimie.ac-normandie.fr/IMG/IMG2/html/radioactivite.html" TargetMode="External"/><Relationship Id="rId3" Type="http://schemas.openxmlformats.org/officeDocument/2006/relationships/image" Target="../media/image38.png"/><Relationship Id="rId7" Type="http://schemas.openxmlformats.org/officeDocument/2006/relationships/image" Target="../media/image53.png"/><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4.wmf"/><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2911415"/>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0" y="0"/>
            <a:ext cx="7452360" cy="1556237"/>
          </a:xfrm>
        </p:spPr>
        <p:txBody>
          <a:bodyPr rtlCol="0" anchor="b" anchorCtr="0">
            <a:noAutofit/>
          </a:bodyPr>
          <a:lstStyle/>
          <a:p>
            <a:pPr algn="ctr" rtl="0"/>
            <a:r>
              <a:rPr lang="fr-FR" b="1" dirty="0">
                <a:solidFill>
                  <a:schemeClr val="bg1"/>
                </a:solidFill>
                <a:latin typeface="Comic Sans MS" panose="030F0702030302020204" pitchFamily="66" charset="0"/>
              </a:rPr>
              <a:t>TRANSFORMATIONS NUCLEAIRES</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3947720E-C0D0-BDA2-32C9-BE649CE48279}"/>
                  </a:ext>
                </a:extLst>
              </p:cNvPr>
              <p:cNvSpPr txBox="1"/>
              <p:nvPr/>
            </p:nvSpPr>
            <p:spPr>
              <a:xfrm>
                <a:off x="1524" y="337887"/>
                <a:ext cx="12190476" cy="593951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désintégration d'un noyau instable (noyau père) en un autre noyau plus stable (noyau fils) s'appelle radioactivité.</a:t>
                </a:r>
              </a:p>
              <a:p>
                <a:pPr algn="just">
                  <a:lnSpc>
                    <a:spcPct val="107000"/>
                  </a:lnSpc>
                  <a:spcAft>
                    <a:spcPts val="8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La radioactivité es</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t un phénomène naturel qui peut s'accompagner de l'émission de particules libres:</a:t>
                </a: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Electrons</m:t>
                      </m:r>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 </m:t>
                      </m:r>
                      <m:sPre>
                        <m:sPrePr>
                          <m:ctrlPr>
                            <a:rPr lang="fr-FR" sz="2400" b="0" i="1" smtClean="0">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−1</m:t>
                          </m:r>
                        </m:sub>
                        <m:sup>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0</m:t>
                          </m:r>
                        </m:sup>
                        <m: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e</m:t>
                          </m:r>
                        </m:e>
                      </m:sPr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Positrons</m:t>
                      </m:r>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positons</m:t>
                      </m:r>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m:t>
                      </m:r>
                      <m:sPre>
                        <m:sPrePr>
                          <m:ctrlPr>
                            <a:rPr lang="fr-FR" sz="2400" i="1">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+1</m:t>
                          </m:r>
                        </m:sub>
                        <m:sup>
                          <m:r>
                            <m:rPr>
                              <m:nor/>
                            </m:rPr>
                            <a:rPr lang="fr-FR" sz="2400" i="0">
                              <a:latin typeface="Comic Sans MS" panose="030F0702030302020204" pitchFamily="66" charset="0"/>
                              <a:ea typeface="Calibri" panose="020F0502020204030204" pitchFamily="34" charset="0"/>
                              <a:cs typeface="Times New Roman" panose="02020603050405020304" pitchFamily="18" charset="0"/>
                            </a:rPr>
                            <m:t>0</m:t>
                          </m:r>
                        </m:sup>
                        <m:e>
                          <m:r>
                            <m:rPr>
                              <m:nor/>
                            </m:rPr>
                            <a:rPr lang="fr-FR" sz="2400" i="0">
                              <a:latin typeface="Comic Sans MS" panose="030F0702030302020204" pitchFamily="66" charset="0"/>
                              <a:ea typeface="Calibri" panose="020F0502020204030204" pitchFamily="34" charset="0"/>
                              <a:cs typeface="Times New Roman" panose="02020603050405020304" pitchFamily="18" charset="0"/>
                            </a:rPr>
                            <m:t>e</m:t>
                          </m:r>
                        </m:e>
                      </m:sPr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Protons</m:t>
                      </m:r>
                      <m:r>
                        <m:rPr>
                          <m:nor/>
                        </m:rPr>
                        <a:rPr lang="fr-FR" sz="2400" i="0">
                          <a:latin typeface="Comic Sans MS" panose="030F0702030302020204" pitchFamily="66" charset="0"/>
                          <a:ea typeface="Calibri" panose="020F0502020204030204" pitchFamily="34" charset="0"/>
                          <a:cs typeface="Times New Roman" panose="02020603050405020304" pitchFamily="18" charset="0"/>
                        </a:rPr>
                        <m:t>: </m:t>
                      </m:r>
                      <m:sPre>
                        <m:sPrePr>
                          <m:ctrlPr>
                            <a:rPr lang="fr-FR" sz="2400" i="1">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1</m:t>
                          </m:r>
                        </m:sub>
                        <m:sup>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1</m:t>
                          </m:r>
                        </m:sup>
                        <m: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p</m:t>
                          </m:r>
                        </m:e>
                      </m:sPr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Neutrons</m:t>
                      </m:r>
                      <m:r>
                        <m:rPr>
                          <m:nor/>
                        </m:rPr>
                        <a:rPr lang="fr-FR" sz="2400" i="0">
                          <a:latin typeface="Comic Sans MS" panose="030F0702030302020204" pitchFamily="66" charset="0"/>
                          <a:ea typeface="Calibri" panose="020F0502020204030204" pitchFamily="34" charset="0"/>
                          <a:cs typeface="Times New Roman" panose="02020603050405020304" pitchFamily="18" charset="0"/>
                        </a:rPr>
                        <m:t>: </m:t>
                      </m:r>
                      <m:sPre>
                        <m:sPrePr>
                          <m:ctrlPr>
                            <a:rPr lang="fr-FR" sz="2400" i="1">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0</m:t>
                          </m:r>
                        </m:sub>
                        <m:sup>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1</m:t>
                          </m:r>
                        </m:sup>
                        <m: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n</m:t>
                          </m:r>
                        </m:e>
                      </m:sPre>
                    </m:oMath>
                  </m:oMathPara>
                </a14:m>
                <a:endParaRPr lang="fr-FR" sz="24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et parfois d'ondes électromagnétiques (rayonnement </a:t>
                </a:r>
                <a:r>
                  <a:rPr lang="fr-FR" sz="3600" dirty="0">
                    <a:effectLst/>
                    <a:latin typeface="Symbol" panose="05050102010706020507" pitchFamily="18" charset="2"/>
                    <a:ea typeface="Calibri" panose="020F0502020204030204" pitchFamily="34" charset="0"/>
                    <a:cs typeface="Times New Roman" panose="02020603050405020304" pitchFamily="18" charset="0"/>
                  </a:rPr>
                  <a:t>g</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désintégration radioactive d'un noyau est une transformation nucléaire au cours de laquelle les éléments ne sont pas forcément conservés mais où il y a une conservation du nombre de charges (Z) et du nombre de masse (A).</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 sont les lois de conservation de Soddy.</a:t>
                </a:r>
              </a:p>
              <a:p>
                <a:pPr algn="just">
                  <a:lnSpc>
                    <a:spcPct val="107000"/>
                  </a:lnSpc>
                  <a:spcAft>
                    <a:spcPts val="8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U</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ne transformation nucléaire est modélisée par une réaction nucléaire.</a:t>
                </a:r>
              </a:p>
            </p:txBody>
          </p:sp>
        </mc:Choice>
        <mc:Fallback xmlns="">
          <p:sp>
            <p:nvSpPr>
              <p:cNvPr id="2" name="ZoneTexte 1">
                <a:extLst>
                  <a:ext uri="{FF2B5EF4-FFF2-40B4-BE49-F238E27FC236}">
                    <a16:creationId xmlns:a16="http://schemas.microsoft.com/office/drawing/2014/main" id="{3947720E-C0D0-BDA2-32C9-BE649CE48279}"/>
                  </a:ext>
                </a:extLst>
              </p:cNvPr>
              <p:cNvSpPr txBox="1">
                <a:spLocks noRot="1" noChangeAspect="1" noMove="1" noResize="1" noEditPoints="1" noAdjustHandles="1" noChangeArrowheads="1" noChangeShapeType="1" noTextEdit="1"/>
              </p:cNvSpPr>
              <p:nvPr/>
            </p:nvSpPr>
            <p:spPr>
              <a:xfrm>
                <a:off x="1524" y="337887"/>
                <a:ext cx="12190476" cy="5939511"/>
              </a:xfrm>
              <a:prstGeom prst="rect">
                <a:avLst/>
              </a:prstGeom>
              <a:blipFill>
                <a:blip r:embed="rId2"/>
                <a:stretch>
                  <a:fillRect l="-750" t="-718" r="-800" b="-1333"/>
                </a:stretch>
              </a:blipFill>
            </p:spPr>
            <p:txBody>
              <a:bodyPr/>
              <a:lstStyle/>
              <a:p>
                <a:r>
                  <a:rPr lang="fr-FR">
                    <a:noFill/>
                  </a:rPr>
                  <a:t> </a:t>
                </a:r>
              </a:p>
            </p:txBody>
          </p:sp>
        </mc:Fallback>
      </mc:AlternateContent>
    </p:spTree>
    <p:extLst>
      <p:ext uri="{BB962C8B-B14F-4D97-AF65-F5344CB8AC3E}">
        <p14:creationId xmlns:p14="http://schemas.microsoft.com/office/powerpoint/2010/main" val="358209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2DE764F-B57B-7061-8632-26CE12F50494}"/>
              </a:ext>
            </a:extLst>
          </p:cNvPr>
          <p:cNvSpPr txBox="1"/>
          <p:nvPr/>
        </p:nvSpPr>
        <p:spPr>
          <a:xfrm>
            <a:off x="0" y="740664"/>
            <a:ext cx="12192000" cy="466025"/>
          </a:xfrm>
          <a:prstGeom prst="rect">
            <a:avLst/>
          </a:prstGeom>
          <a:noFill/>
        </p:spPr>
        <p:txBody>
          <a:bodyPr wrap="square">
            <a:spAutoFit/>
          </a:bodyPr>
          <a:lstStyle/>
          <a:p>
            <a:pPr algn="just">
              <a:lnSpc>
                <a:spcPct val="107000"/>
              </a:lnSpc>
              <a:spcAft>
                <a:spcPts val="800"/>
              </a:spcAft>
            </a:pPr>
            <a:r>
              <a:rPr lang="fr-FR" sz="2400" dirty="0">
                <a:latin typeface="Comic Sans MS" panose="030F0702030302020204" pitchFamily="66" charset="0"/>
                <a:ea typeface="Calibri" panose="020F0502020204030204" pitchFamily="34" charset="0"/>
                <a:cs typeface="Times New Roman" panose="02020603050405020304" pitchFamily="18" charset="0"/>
              </a:rPr>
              <a:t>U</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ne transformation nucléaire est modélisée par une réaction nucléaire.</a:t>
            </a:r>
          </a:p>
        </p:txBody>
      </p:sp>
      <p:sp>
        <p:nvSpPr>
          <p:cNvPr id="5" name="ZoneTexte 4">
            <a:extLst>
              <a:ext uri="{FF2B5EF4-FFF2-40B4-BE49-F238E27FC236}">
                <a16:creationId xmlns:a16="http://schemas.microsoft.com/office/drawing/2014/main" id="{1FE1814E-515A-5DF1-B106-D52C520CF4F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latin typeface="Comic Sans MS" pitchFamily="66" charset="0"/>
              </a:rPr>
              <a:t>Les lois de conservation - Lois de Soddy</a:t>
            </a: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AD80981A-774D-C40B-61F4-1CEDEFFBF1A2}"/>
                  </a:ext>
                </a:extLst>
              </p:cNvPr>
              <p:cNvSpPr txBox="1"/>
              <p:nvPr/>
            </p:nvSpPr>
            <p:spPr>
              <a:xfrm>
                <a:off x="-3048" y="1350740"/>
                <a:ext cx="12192000" cy="1485535"/>
              </a:xfrm>
              <a:prstGeom prst="rect">
                <a:avLst/>
              </a:prstGeom>
              <a:noFill/>
            </p:spPr>
            <p:txBody>
              <a:bodyPr wrap="square">
                <a:spAutoFit/>
              </a:bodyPr>
              <a:lstStyle/>
              <a:p>
                <a:r>
                  <a:rPr lang="fr-FR" sz="2400" dirty="0">
                    <a:latin typeface="Comic Sans MS" pitchFamily="66" charset="0"/>
                  </a:rPr>
                  <a:t>Au cours d'une transformation nucléaire, un noyau père </a:t>
                </a:r>
                <a14:m>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A</m:t>
                          </m:r>
                        </m:e>
                      </m:mr>
                      <m:mr>
                        <m:e>
                          <m:r>
                            <m:rPr>
                              <m:nor/>
                            </m:rPr>
                            <a:rPr lang="fr-FR" sz="2800" b="1" i="0" smtClean="0">
                              <a:latin typeface="Comic Sans MS" panose="030F0702030302020204" pitchFamily="66" charset="0"/>
                            </a:rPr>
                            <m:t>Z</m:t>
                          </m:r>
                        </m:e>
                      </m:mr>
                    </m:m>
                    <m:r>
                      <m:rPr>
                        <m:nor/>
                      </m:rPr>
                      <a:rPr lang="fr-FR" sz="2800" b="1" i="0" smtClean="0">
                        <a:latin typeface="Comic Sans MS" panose="030F0702030302020204" pitchFamily="66" charset="0"/>
                      </a:rPr>
                      <m:t>X</m:t>
                    </m:r>
                  </m:oMath>
                </a14:m>
                <a:r>
                  <a:rPr lang="fr-FR" sz="2800" b="1" dirty="0">
                    <a:latin typeface="Comic Sans MS" pitchFamily="66" charset="0"/>
                  </a:rPr>
                  <a:t> </a:t>
                </a:r>
                <a:r>
                  <a:rPr lang="fr-FR" sz="2400" dirty="0">
                    <a:latin typeface="Comic Sans MS" pitchFamily="66" charset="0"/>
                  </a:rPr>
                  <a:t>conduit à un noyau fils </a:t>
                </a:r>
                <a14:m>
                  <m:oMath xmlns:m="http://schemas.openxmlformats.org/officeDocument/2006/math">
                    <m:m>
                      <m:mPr>
                        <m:mcs>
                          <m:mc>
                            <m:mcPr>
                              <m:count m:val="1"/>
                              <m:mcJc m:val="center"/>
                            </m:mcPr>
                          </m:mc>
                        </m:mcs>
                        <m:ctrlPr>
                          <a:rPr lang="fr-FR" sz="2400" b="1" i="1">
                            <a:latin typeface="Cambria Math" panose="02040503050406030204" pitchFamily="18" charset="0"/>
                          </a:rPr>
                        </m:ctrlPr>
                      </m:mPr>
                      <m:mr>
                        <m:e>
                          <m:r>
                            <m:rPr>
                              <m:nor/>
                              <m:brk m:alnAt="7"/>
                            </m:rPr>
                            <a:rPr lang="fr-FR" sz="2400" b="1">
                              <a:latin typeface="Comic Sans MS" panose="030F0702030302020204" pitchFamily="66" charset="0"/>
                            </a:rPr>
                            <m:t>A</m:t>
                          </m:r>
                          <m:r>
                            <m:rPr>
                              <m:nor/>
                            </m:rPr>
                            <a:rPr lang="fr-FR" sz="2400" b="1" i="0" smtClean="0">
                              <a:latin typeface="Comic Sans MS" panose="030F0702030302020204" pitchFamily="66" charset="0"/>
                            </a:rPr>
                            <m:t>′</m:t>
                          </m:r>
                        </m:e>
                      </m:mr>
                      <m:mr>
                        <m:e>
                          <m:r>
                            <m:rPr>
                              <m:nor/>
                            </m:rPr>
                            <a:rPr lang="fr-FR" sz="2400" b="1">
                              <a:latin typeface="Comic Sans MS" panose="030F0702030302020204" pitchFamily="66" charset="0"/>
                            </a:rPr>
                            <m:t>Z</m:t>
                          </m:r>
                          <m:r>
                            <m:rPr>
                              <m:nor/>
                            </m:rPr>
                            <a:rPr lang="fr-FR" sz="2400" b="1" i="0" smtClean="0">
                              <a:latin typeface="Comic Sans MS" panose="030F0702030302020204" pitchFamily="66" charset="0"/>
                            </a:rPr>
                            <m:t>′</m:t>
                          </m:r>
                        </m:e>
                      </m:mr>
                    </m:m>
                    <m:r>
                      <m:rPr>
                        <m:nor/>
                      </m:rPr>
                      <a:rPr lang="fr-FR" sz="2400" b="1" i="0" smtClean="0">
                        <a:latin typeface="Comic Sans MS" panose="030F0702030302020204" pitchFamily="66" charset="0"/>
                      </a:rPr>
                      <m:t>Y</m:t>
                    </m:r>
                  </m:oMath>
                </a14:m>
                <a:r>
                  <a:rPr lang="fr-FR" sz="2400" dirty="0">
                    <a:latin typeface="Comic Sans MS" pitchFamily="66" charset="0"/>
                  </a:rPr>
                  <a:t> avec production d'une particule </a:t>
                </a:r>
                <a14:m>
                  <m:oMath xmlns:m="http://schemas.openxmlformats.org/officeDocument/2006/math">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a</m:t>
                          </m:r>
                        </m:e>
                      </m:mr>
                      <m:mr>
                        <m:e>
                          <m:r>
                            <m:rPr>
                              <m:nor/>
                            </m:rPr>
                            <a:rPr lang="fr-FR" sz="2400" b="1" i="0" smtClean="0">
                              <a:latin typeface="Comic Sans MS" panose="030F0702030302020204" pitchFamily="66" charset="0"/>
                            </a:rPr>
                            <m:t>z</m:t>
                          </m:r>
                        </m:e>
                      </m:mr>
                    </m:m>
                    <m:r>
                      <m:rPr>
                        <m:nor/>
                      </m:rPr>
                      <a:rPr lang="fr-FR" sz="2400" b="1" i="0" smtClean="0">
                        <a:latin typeface="Comic Sans MS" panose="030F0702030302020204" pitchFamily="66" charset="0"/>
                      </a:rPr>
                      <m:t>p</m:t>
                    </m:r>
                  </m:oMath>
                </a14:m>
                <a:r>
                  <a:rPr lang="fr-FR" sz="2400" dirty="0">
                    <a:latin typeface="Comic Sans MS" pitchFamily="66" charset="0"/>
                  </a:rPr>
                  <a:t>.</a:t>
                </a:r>
              </a:p>
            </p:txBody>
          </p:sp>
        </mc:Choice>
        <mc:Fallback xmlns="">
          <p:sp>
            <p:nvSpPr>
              <p:cNvPr id="9" name="ZoneTexte 8">
                <a:extLst>
                  <a:ext uri="{FF2B5EF4-FFF2-40B4-BE49-F238E27FC236}">
                    <a16:creationId xmlns:a16="http://schemas.microsoft.com/office/drawing/2014/main" id="{AD80981A-774D-C40B-61F4-1CEDEFFBF1A2}"/>
                  </a:ext>
                </a:extLst>
              </p:cNvPr>
              <p:cNvSpPr txBox="1">
                <a:spLocks noRot="1" noChangeAspect="1" noMove="1" noResize="1" noEditPoints="1" noAdjustHandles="1" noChangeArrowheads="1" noChangeShapeType="1" noTextEdit="1"/>
              </p:cNvSpPr>
              <p:nvPr/>
            </p:nvSpPr>
            <p:spPr>
              <a:xfrm>
                <a:off x="-3048" y="1350740"/>
                <a:ext cx="12192000" cy="1485535"/>
              </a:xfrm>
              <a:prstGeom prst="rect">
                <a:avLst/>
              </a:prstGeom>
              <a:blipFill>
                <a:blip r:embed="rId2"/>
                <a:stretch>
                  <a:fillRect l="-750"/>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id="{71659A2B-2EED-7DFE-3291-6E3C9F6F8FA7}"/>
              </a:ext>
            </a:extLst>
          </p:cNvPr>
          <p:cNvSpPr txBox="1"/>
          <p:nvPr/>
        </p:nvSpPr>
        <p:spPr>
          <a:xfrm>
            <a:off x="0" y="4189167"/>
            <a:ext cx="12188952" cy="1938992"/>
          </a:xfrm>
          <a:prstGeom prst="rect">
            <a:avLst/>
          </a:prstGeom>
          <a:noFill/>
        </p:spPr>
        <p:txBody>
          <a:bodyPr wrap="square">
            <a:spAutoFit/>
          </a:bodyPr>
          <a:lstStyle/>
          <a:p>
            <a:r>
              <a:rPr lang="fr-FR" sz="2400" dirty="0">
                <a:latin typeface="Comic Sans MS" pitchFamily="66" charset="0"/>
              </a:rPr>
              <a:t>Lors d'une désintégration nucléaire </a:t>
            </a:r>
            <a:r>
              <a:rPr lang="fr-FR" sz="3600" dirty="0">
                <a:latin typeface="Symbol" pitchFamily="18" charset="2"/>
              </a:rPr>
              <a:t>a</a:t>
            </a:r>
            <a:r>
              <a:rPr lang="fr-FR" sz="2400" dirty="0">
                <a:latin typeface="Comic Sans MS" pitchFamily="66" charset="0"/>
              </a:rPr>
              <a:t>, </a:t>
            </a:r>
            <a:r>
              <a:rPr lang="fr-FR" sz="3600" dirty="0">
                <a:latin typeface="Symbol" pitchFamily="18" charset="2"/>
              </a:rPr>
              <a:t>b</a:t>
            </a:r>
            <a:r>
              <a:rPr lang="fr-FR" sz="3600" baseline="30000" dirty="0">
                <a:latin typeface="Symbol" pitchFamily="18" charset="2"/>
              </a:rPr>
              <a:t>+</a:t>
            </a:r>
            <a:r>
              <a:rPr lang="fr-FR" sz="2400" dirty="0">
                <a:latin typeface="Comic Sans MS" pitchFamily="66" charset="0"/>
              </a:rPr>
              <a:t> ou </a:t>
            </a:r>
            <a:r>
              <a:rPr lang="fr-FR" sz="3600" dirty="0">
                <a:latin typeface="Symbol" pitchFamily="18" charset="2"/>
              </a:rPr>
              <a:t>b</a:t>
            </a:r>
            <a:r>
              <a:rPr lang="fr-FR" sz="3600" baseline="30000" dirty="0">
                <a:latin typeface="Symbol" pitchFamily="18" charset="2"/>
              </a:rPr>
              <a:t>-</a:t>
            </a:r>
            <a:r>
              <a:rPr lang="fr-FR" sz="2400" dirty="0">
                <a:latin typeface="Comic Sans MS" pitchFamily="66" charset="0"/>
              </a:rPr>
              <a:t>, il y a conservation du nombre de masse </a:t>
            </a:r>
            <a:r>
              <a:rPr lang="fr-FR" sz="2800" b="1" dirty="0">
                <a:latin typeface="Comic Sans MS" pitchFamily="66" charset="0"/>
              </a:rPr>
              <a:t>A</a:t>
            </a:r>
            <a:r>
              <a:rPr lang="fr-FR" sz="2400" dirty="0">
                <a:latin typeface="Comic Sans MS" pitchFamily="66" charset="0"/>
              </a:rPr>
              <a:t> (nombre de nucléons) et du nombre de charges  </a:t>
            </a:r>
            <a:r>
              <a:rPr lang="fr-FR" sz="2800" b="1" dirty="0">
                <a:latin typeface="Comic Sans MS" pitchFamily="66" charset="0"/>
              </a:rPr>
              <a:t>Z</a:t>
            </a:r>
            <a:r>
              <a:rPr lang="fr-FR" sz="2400" dirty="0">
                <a:latin typeface="Comic Sans MS" pitchFamily="66" charset="0"/>
              </a:rPr>
              <a:t> (charge électrique):</a:t>
            </a:r>
          </a:p>
          <a:p>
            <a:endParaRPr lang="fr-FR" sz="2400" dirty="0">
              <a:latin typeface="Comic Sans MS" pitchFamily="66" charset="0"/>
            </a:endParaRPr>
          </a:p>
          <a:p>
            <a:pPr algn="ctr"/>
            <a:r>
              <a:rPr lang="fr-FR" sz="3200" b="1" dirty="0">
                <a:latin typeface="Comic Sans MS" pitchFamily="66" charset="0"/>
              </a:rPr>
              <a:t>A = A’ + a          Z = Z’ + z</a:t>
            </a: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D6558293-2603-F65A-1579-E1FC40BC7A27}"/>
                  </a:ext>
                </a:extLst>
              </p:cNvPr>
              <p:cNvSpPr txBox="1"/>
              <p:nvPr/>
            </p:nvSpPr>
            <p:spPr>
              <a:xfrm>
                <a:off x="2208276" y="3017875"/>
                <a:ext cx="6208776" cy="9617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3200" b="1" i="1" smtClean="0">
                              <a:latin typeface="Cambria Math" panose="02040503050406030204" pitchFamily="18" charset="0"/>
                            </a:rPr>
                          </m:ctrlPr>
                        </m:mPr>
                        <m:mr>
                          <m:e>
                            <m:r>
                              <m:rPr>
                                <m:nor/>
                                <m:brk m:alnAt="7"/>
                              </m:rPr>
                              <a:rPr lang="fr-FR" sz="3200" b="1" i="0" smtClean="0">
                                <a:latin typeface="Comic Sans MS" panose="030F0702030302020204" pitchFamily="66" charset="0"/>
                              </a:rPr>
                              <m:t>A</m:t>
                            </m:r>
                          </m:e>
                        </m:mr>
                        <m:mr>
                          <m:e>
                            <m:r>
                              <m:rPr>
                                <m:nor/>
                              </m:rPr>
                              <a:rPr lang="fr-FR" sz="3200" b="1" i="0" smtClean="0">
                                <a:latin typeface="Comic Sans MS" panose="030F0702030302020204" pitchFamily="66" charset="0"/>
                              </a:rPr>
                              <m:t>Z</m:t>
                            </m:r>
                          </m:e>
                        </m:mr>
                      </m:m>
                      <m:r>
                        <m:rPr>
                          <m:nor/>
                        </m:rPr>
                        <a:rPr lang="fr-FR" sz="3200" b="1" i="0" smtClean="0">
                          <a:latin typeface="Comic Sans MS" panose="030F0702030302020204" pitchFamily="66" charset="0"/>
                        </a:rPr>
                        <m:t>X</m:t>
                      </m:r>
                      <m:r>
                        <m:rPr>
                          <m:nor/>
                        </m:rPr>
                        <a:rPr lang="fr-FR" sz="3200" b="1" i="0" smtClean="0">
                          <a:latin typeface="Comic Sans MS" panose="030F0702030302020204" pitchFamily="66" charset="0"/>
                        </a:rPr>
                        <m:t>  </m:t>
                      </m:r>
                      <m:groupChr>
                        <m:groupChrPr>
                          <m:chr m:val="→"/>
                          <m:vertJc m:val="bot"/>
                          <m:ctrlPr>
                            <a:rPr lang="fr-FR" sz="3200" b="1" i="1" smtClean="0">
                              <a:latin typeface="Cambria Math" panose="02040503050406030204" pitchFamily="18" charset="0"/>
                            </a:rPr>
                          </m:ctrlPr>
                        </m:groupChrPr>
                        <m:e>
                          <m:r>
                            <m:rPr>
                              <m:brk m:alnAt="2"/>
                            </m:rPr>
                            <a:rPr lang="fr-FR" sz="3200" b="1" i="1" smtClean="0">
                              <a:latin typeface="Cambria Math" panose="02040503050406030204" pitchFamily="18" charset="0"/>
                            </a:rPr>
                            <m:t> </m:t>
                          </m:r>
                          <m:r>
                            <a:rPr lang="fr-FR" sz="3200" b="1" i="1" smtClean="0">
                              <a:latin typeface="Cambria Math" panose="02040503050406030204" pitchFamily="18" charset="0"/>
                            </a:rPr>
                            <m:t>             </m:t>
                          </m:r>
                        </m:e>
                      </m:groupChr>
                      <m:r>
                        <a:rPr lang="fr-FR" sz="3200" b="1" i="1" smtClean="0">
                          <a:latin typeface="Cambria Math" panose="02040503050406030204" pitchFamily="18" charset="0"/>
                        </a:rPr>
                        <m:t>  </m:t>
                      </m:r>
                      <m:m>
                        <m:mPr>
                          <m:mcs>
                            <m:mc>
                              <m:mcPr>
                                <m:count m:val="1"/>
                                <m:mcJc m:val="center"/>
                              </m:mcPr>
                            </m:mc>
                          </m:mcs>
                          <m:ctrlPr>
                            <a:rPr lang="fr-FR" sz="3200" b="1" i="1">
                              <a:latin typeface="Cambria Math" panose="02040503050406030204" pitchFamily="18" charset="0"/>
                            </a:rPr>
                          </m:ctrlPr>
                        </m:mPr>
                        <m:mr>
                          <m:e>
                            <m:r>
                              <m:rPr>
                                <m:nor/>
                                <m:brk m:alnAt="7"/>
                              </m:rPr>
                              <a:rPr lang="fr-FR" sz="3200" b="1">
                                <a:latin typeface="Comic Sans MS" panose="030F0702030302020204" pitchFamily="66" charset="0"/>
                              </a:rPr>
                              <m:t>A</m:t>
                            </m:r>
                            <m:r>
                              <m:rPr>
                                <m:nor/>
                              </m:rPr>
                              <a:rPr lang="fr-FR" sz="3200" b="1">
                                <a:latin typeface="Comic Sans MS" panose="030F0702030302020204" pitchFamily="66" charset="0"/>
                              </a:rPr>
                              <m:t>′</m:t>
                            </m:r>
                          </m:e>
                        </m:mr>
                        <m:mr>
                          <m:e>
                            <m:r>
                              <m:rPr>
                                <m:nor/>
                              </m:rPr>
                              <a:rPr lang="fr-FR" sz="3200" b="1">
                                <a:latin typeface="Comic Sans MS" panose="030F0702030302020204" pitchFamily="66" charset="0"/>
                              </a:rPr>
                              <m:t>Z</m:t>
                            </m:r>
                            <m:r>
                              <m:rPr>
                                <m:nor/>
                              </m:rPr>
                              <a:rPr lang="fr-FR" sz="3200" b="1">
                                <a:latin typeface="Comic Sans MS" panose="030F0702030302020204" pitchFamily="66" charset="0"/>
                              </a:rPr>
                              <m:t>′</m:t>
                            </m:r>
                          </m:e>
                        </m:mr>
                      </m:m>
                      <m:r>
                        <m:rPr>
                          <m:nor/>
                        </m:rPr>
                        <a:rPr lang="fr-FR" sz="3200" b="1">
                          <a:latin typeface="Comic Sans MS" panose="030F0702030302020204" pitchFamily="66" charset="0"/>
                        </a:rPr>
                        <m:t>Y</m:t>
                      </m:r>
                      <m:r>
                        <m:rPr>
                          <m:nor/>
                        </m:rPr>
                        <a:rPr lang="fr-FR" sz="3200" b="1" i="0" smtClean="0">
                          <a:latin typeface="Comic Sans MS" panose="030F0702030302020204" pitchFamily="66" charset="0"/>
                        </a:rPr>
                        <m:t> +</m:t>
                      </m:r>
                      <m:r>
                        <a:rPr lang="fr-FR" sz="3200" b="1" i="1" smtClean="0">
                          <a:latin typeface="Cambria Math" panose="02040503050406030204" pitchFamily="18" charset="0"/>
                        </a:rPr>
                        <m:t>  </m:t>
                      </m:r>
                      <m:m>
                        <m:mPr>
                          <m:mcs>
                            <m:mc>
                              <m:mcPr>
                                <m:count m:val="1"/>
                                <m:mcJc m:val="center"/>
                              </m:mcPr>
                            </m:mc>
                          </m:mcs>
                          <m:ctrlPr>
                            <a:rPr lang="fr-FR" sz="3200" b="1" i="1">
                              <a:latin typeface="Cambria Math" panose="02040503050406030204" pitchFamily="18" charset="0"/>
                            </a:rPr>
                          </m:ctrlPr>
                        </m:mPr>
                        <m:mr>
                          <m:e>
                            <m:r>
                              <m:rPr>
                                <m:nor/>
                                <m:brk m:alnAt="7"/>
                              </m:rPr>
                              <a:rPr lang="fr-FR" sz="3200" b="1">
                                <a:latin typeface="Comic Sans MS" panose="030F0702030302020204" pitchFamily="66" charset="0"/>
                              </a:rPr>
                              <m:t>a</m:t>
                            </m:r>
                          </m:e>
                        </m:mr>
                        <m:mr>
                          <m:e>
                            <m:r>
                              <m:rPr>
                                <m:nor/>
                              </m:rPr>
                              <a:rPr lang="fr-FR" sz="3200" b="1">
                                <a:latin typeface="Comic Sans MS" panose="030F0702030302020204" pitchFamily="66" charset="0"/>
                              </a:rPr>
                              <m:t>z</m:t>
                            </m:r>
                          </m:e>
                        </m:mr>
                      </m:m>
                      <m:r>
                        <m:rPr>
                          <m:nor/>
                        </m:rPr>
                        <a:rPr lang="fr-FR" sz="3200" b="1">
                          <a:latin typeface="Comic Sans MS" panose="030F0702030302020204" pitchFamily="66" charset="0"/>
                        </a:rPr>
                        <m:t>p</m:t>
                      </m:r>
                    </m:oMath>
                  </m:oMathPara>
                </a14:m>
                <a:endParaRPr lang="fr-FR" sz="3200" dirty="0"/>
              </a:p>
            </p:txBody>
          </p:sp>
        </mc:Choice>
        <mc:Fallback xmlns="">
          <p:sp>
            <p:nvSpPr>
              <p:cNvPr id="14" name="ZoneTexte 13">
                <a:extLst>
                  <a:ext uri="{FF2B5EF4-FFF2-40B4-BE49-F238E27FC236}">
                    <a16:creationId xmlns:a16="http://schemas.microsoft.com/office/drawing/2014/main" id="{D6558293-2603-F65A-1579-E1FC40BC7A27}"/>
                  </a:ext>
                </a:extLst>
              </p:cNvPr>
              <p:cNvSpPr txBox="1">
                <a:spLocks noRot="1" noChangeAspect="1" noMove="1" noResize="1" noEditPoints="1" noAdjustHandles="1" noChangeArrowheads="1" noChangeShapeType="1" noTextEdit="1"/>
              </p:cNvSpPr>
              <p:nvPr/>
            </p:nvSpPr>
            <p:spPr>
              <a:xfrm>
                <a:off x="2208276" y="3017875"/>
                <a:ext cx="6208776" cy="961738"/>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20972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D4201B5-E5AE-CE80-FD4D-76FE65F5CBA1}"/>
              </a:ext>
            </a:extLst>
          </p:cNvPr>
          <p:cNvSpPr txBox="1"/>
          <p:nvPr/>
        </p:nvSpPr>
        <p:spPr>
          <a:xfrm>
            <a:off x="0" y="0"/>
            <a:ext cx="12192000" cy="654090"/>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La radioactivité </a:t>
            </a:r>
            <a:r>
              <a:rPr lang="fr-FR" sz="3600" b="1" dirty="0">
                <a:solidFill>
                  <a:srgbClr val="FF0000"/>
                </a:solidFill>
                <a:effectLst/>
                <a:latin typeface="Symbol" panose="05050102010706020507" pitchFamily="18" charset="2"/>
                <a:ea typeface="Times New Roman" panose="02020603050405020304" pitchFamily="18" charset="0"/>
                <a:cs typeface="Times New Roman" panose="02020603050405020304" pitchFamily="18" charset="0"/>
              </a:rPr>
              <a:t>a</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5">
                <a:extLst>
                  <a:ext uri="{FF2B5EF4-FFF2-40B4-BE49-F238E27FC236}">
                    <a16:creationId xmlns:a16="http://schemas.microsoft.com/office/drawing/2014/main" id="{CD1481DE-C8F2-D3FF-EDF1-2E851BF08B9B}"/>
                  </a:ext>
                </a:extLst>
              </p:cNvPr>
              <p:cNvSpPr>
                <a:spLocks noChangeArrowheads="1"/>
              </p:cNvSpPr>
              <p:nvPr/>
            </p:nvSpPr>
            <p:spPr bwMode="auto">
              <a:xfrm>
                <a:off x="1" y="766809"/>
                <a:ext cx="7573589" cy="20547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Des noyaux sont dits radioactifs </a:t>
                </a:r>
                <a:r>
                  <a:rPr kumimoji="0" lang="fr-FR" altLang="fr-FR" sz="3600" b="1"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a</a:t>
                </a:r>
                <a:r>
                  <a:rPr kumimoji="0" lang="fr-FR" altLang="fr-FR" sz="240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s'ils expulsent des particules </a:t>
                </a:r>
                <a:r>
                  <a:rPr kumimoji="0" lang="fr-FR" altLang="fr-FR" sz="3600" b="1"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a</a:t>
                </a:r>
                <a:r>
                  <a:rPr kumimoji="0" lang="fr-FR" altLang="fr-FR" sz="240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qui correspondent à des noyaux d'hélium </a:t>
                </a:r>
                <a14:m>
                  <m:oMath xmlns:m="http://schemas.openxmlformats.org/officeDocument/2006/math">
                    <m:m>
                      <m:mPr>
                        <m:mcs>
                          <m:mc>
                            <m:mcPr>
                              <m:count m:val="1"/>
                              <m:mcJc m:val="center"/>
                            </m:mcPr>
                          </m:mc>
                        </m:mcs>
                        <m:ctrlPr>
                          <a:rPr lang="fr-FR" sz="3200" b="1" i="1" smtClean="0">
                            <a:latin typeface="Cambria Math" panose="02040503050406030204" pitchFamily="18" charset="0"/>
                          </a:rPr>
                        </m:ctrlPr>
                      </m:mPr>
                      <m:mr>
                        <m:e>
                          <m:r>
                            <m:rPr>
                              <m:nor/>
                              <m:brk m:alnAt="7"/>
                            </m:rPr>
                            <a:rPr lang="fr-FR" sz="3200" b="1" i="0" smtClean="0">
                              <a:latin typeface="Comic Sans MS" panose="030F0702030302020204" pitchFamily="66" charset="0"/>
                            </a:rPr>
                            <m:t>4</m:t>
                          </m:r>
                        </m:e>
                      </m:mr>
                      <m:mr>
                        <m:e>
                          <m:r>
                            <m:rPr>
                              <m:nor/>
                            </m:rPr>
                            <a:rPr lang="fr-FR" sz="3200" b="1" i="0" smtClean="0">
                              <a:latin typeface="Comic Sans MS" panose="030F0702030302020204" pitchFamily="66" charset="0"/>
                            </a:rPr>
                            <m:t>2</m:t>
                          </m:r>
                        </m:e>
                      </m:mr>
                    </m:m>
                    <m:r>
                      <m:rPr>
                        <m:nor/>
                      </m:rPr>
                      <a:rPr lang="fr-FR" sz="3200" b="1" i="0" smtClean="0">
                        <a:latin typeface="Comic Sans MS" panose="030F0702030302020204" pitchFamily="66" charset="0"/>
                      </a:rPr>
                      <m:t>He</m:t>
                    </m:r>
                  </m:oMath>
                </a14:m>
                <a:r>
                  <a:rPr kumimoji="0" lang="fr-FR" altLang="fr-FR" sz="240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400" i="0" u="none" strike="noStrike" cap="none" normalizeH="0" baseline="0" dirty="0">
                  <a:ln>
                    <a:noFill/>
                  </a:ln>
                  <a:solidFill>
                    <a:schemeClr val="tx1"/>
                  </a:solidFill>
                  <a:effectLst/>
                  <a:latin typeface="Comic Sans MS" panose="030F0702030302020204" pitchFamily="66" charset="0"/>
                </a:endParaRPr>
              </a:p>
            </p:txBody>
          </p:sp>
        </mc:Choice>
        <mc:Fallback xmlns="">
          <p:sp>
            <p:nvSpPr>
              <p:cNvPr id="4" name="Rectangle 5">
                <a:extLst>
                  <a:ext uri="{FF2B5EF4-FFF2-40B4-BE49-F238E27FC236}">
                    <a16:creationId xmlns:a16="http://schemas.microsoft.com/office/drawing/2014/main" id="{CD1481DE-C8F2-D3FF-EDF1-2E851BF08B9B}"/>
                  </a:ext>
                </a:extLst>
              </p:cNvPr>
              <p:cNvSpPr>
                <a:spLocks noRot="1" noChangeAspect="1" noMove="1" noResize="1" noEditPoints="1" noAdjustHandles="1" noChangeArrowheads="1" noChangeShapeType="1" noTextEdit="1"/>
              </p:cNvSpPr>
              <p:nvPr/>
            </p:nvSpPr>
            <p:spPr bwMode="auto">
              <a:xfrm>
                <a:off x="1" y="766809"/>
                <a:ext cx="7573589" cy="2054730"/>
              </a:xfrm>
              <a:prstGeom prst="rect">
                <a:avLst/>
              </a:prstGeom>
              <a:blipFill>
                <a:blip r:embed="rId2"/>
                <a:stretch>
                  <a:fillRect l="-1208" t="-4154" r="-12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graphicFrame>
        <p:nvGraphicFramePr>
          <p:cNvPr id="6" name="Objet 5">
            <a:extLst>
              <a:ext uri="{FF2B5EF4-FFF2-40B4-BE49-F238E27FC236}">
                <a16:creationId xmlns:a16="http://schemas.microsoft.com/office/drawing/2014/main" id="{38C3EC44-8256-2B17-4332-C0B0878D72D2}"/>
              </a:ext>
            </a:extLst>
          </p:cNvPr>
          <p:cNvGraphicFramePr>
            <a:graphicFrameLocks noChangeAspect="1"/>
          </p:cNvGraphicFramePr>
          <p:nvPr>
            <p:extLst>
              <p:ext uri="{D42A27DB-BD31-4B8C-83A1-F6EECF244321}">
                <p14:modId xmlns:p14="http://schemas.microsoft.com/office/powerpoint/2010/main" val="243553698"/>
              </p:ext>
            </p:extLst>
          </p:nvPr>
        </p:nvGraphicFramePr>
        <p:xfrm>
          <a:off x="7573590" y="830817"/>
          <a:ext cx="4618410" cy="2363484"/>
        </p:xfrm>
        <a:graphic>
          <a:graphicData uri="http://schemas.openxmlformats.org/presentationml/2006/ole">
            <mc:AlternateContent xmlns:mc="http://schemas.openxmlformats.org/markup-compatibility/2006">
              <mc:Choice xmlns:v="urn:schemas-microsoft-com:vml" Requires="v">
                <p:oleObj name="Picture" r:id="rId3" imgW="2362962" imgH="1210056" progId="Word.Picture.8">
                  <p:embed/>
                </p:oleObj>
              </mc:Choice>
              <mc:Fallback>
                <p:oleObj name="Picture" r:id="rId3" imgW="2362962" imgH="1210056"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590" y="830817"/>
                        <a:ext cx="4618410" cy="2363484"/>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9" name="Rectangle 6">
                <a:extLst>
                  <a:ext uri="{FF2B5EF4-FFF2-40B4-BE49-F238E27FC236}">
                    <a16:creationId xmlns:a16="http://schemas.microsoft.com/office/drawing/2014/main" id="{F6338E0F-B4A5-4634-ECCB-3F7E58271C29}"/>
                  </a:ext>
                </a:extLst>
              </p:cNvPr>
              <p:cNvSpPr>
                <a:spLocks noChangeArrowheads="1"/>
              </p:cNvSpPr>
              <p:nvPr/>
            </p:nvSpPr>
            <p:spPr bwMode="auto">
              <a:xfrm>
                <a:off x="0" y="3188446"/>
                <a:ext cx="12192000" cy="314502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D'après les lois de conservation de Soddy, l'équation de la réaction de désintégration nucléaire pour une émission de type </a:t>
                </a:r>
                <a:r>
                  <a:rPr kumimoji="0" lang="fr-FR" altLang="fr-FR" sz="3600" b="1"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a</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s'écrit: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A</m:t>
                            </m:r>
                          </m:e>
                        </m:mr>
                        <m:mr>
                          <m:e>
                            <m:r>
                              <m:rPr>
                                <m:nor/>
                              </m:rPr>
                              <a:rPr lang="fr-FR" sz="2400" b="1" i="0" smtClean="0">
                                <a:latin typeface="Comic Sans MS" panose="030F0702030302020204" pitchFamily="66" charset="0"/>
                              </a:rPr>
                              <m:t>Z</m:t>
                            </m:r>
                          </m:e>
                        </m:mr>
                      </m:m>
                      <m:r>
                        <m:rPr>
                          <m:nor/>
                        </m:rPr>
                        <a:rPr lang="fr-FR" sz="2400" b="1" i="0" smtClean="0">
                          <a:latin typeface="Comic Sans MS" panose="030F0702030302020204" pitchFamily="66" charset="0"/>
                        </a:rPr>
                        <m:t>X</m:t>
                      </m:r>
                      <m:r>
                        <m:rPr>
                          <m:nor/>
                        </m:rPr>
                        <a:rPr lang="fr-FR" sz="2400" b="1" i="0" smtClean="0">
                          <a:latin typeface="Comic Sans MS" panose="030F0702030302020204" pitchFamily="66" charset="0"/>
                        </a:rPr>
                        <m:t>  </m:t>
                      </m:r>
                      <m:groupChr>
                        <m:groupChrPr>
                          <m:chr m:val="→"/>
                          <m:vertJc m:val="bot"/>
                          <m:ctrlPr>
                            <a:rPr lang="fr-FR" sz="2400" b="1" i="1" smtClean="0">
                              <a:latin typeface="Cambria Math" panose="02040503050406030204" pitchFamily="18" charset="0"/>
                            </a:rPr>
                          </m:ctrlPr>
                        </m:groupChrPr>
                        <m:e>
                          <m:r>
                            <m:rPr>
                              <m:brk m:alnAt="2"/>
                            </m:rPr>
                            <a:rPr lang="fr-FR" sz="2400" b="1" i="1" smtClean="0">
                              <a:latin typeface="Cambria Math" panose="02040503050406030204" pitchFamily="18" charset="0"/>
                            </a:rPr>
                            <m:t> </m:t>
                          </m:r>
                          <m:r>
                            <a:rPr lang="fr-FR" sz="2400" b="1" i="1" smtClean="0">
                              <a:latin typeface="Cambria Math" panose="02040503050406030204" pitchFamily="18" charset="0"/>
                            </a:rPr>
                            <m:t>             </m:t>
                          </m:r>
                        </m:e>
                      </m:groupCh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a:latin typeface="Comic Sans MS" panose="030F0702030302020204" pitchFamily="66" charset="0"/>
                              </a:rPr>
                              <m:t>A</m:t>
                            </m:r>
                            <m:r>
                              <m:rPr>
                                <m:nor/>
                              </m:rPr>
                              <a:rPr lang="fr-FR" sz="2400" b="1" i="0" smtClean="0">
                                <a:latin typeface="Comic Sans MS" panose="030F0702030302020204" pitchFamily="66" charset="0"/>
                              </a:rPr>
                              <m:t>−4</m:t>
                            </m:r>
                          </m:e>
                        </m:mr>
                        <m:mr>
                          <m:e>
                            <m:r>
                              <m:rPr>
                                <m:nor/>
                              </m:rPr>
                              <a:rPr lang="fr-FR" sz="2400" b="1">
                                <a:latin typeface="Comic Sans MS" panose="030F0702030302020204" pitchFamily="66" charset="0"/>
                              </a:rPr>
                              <m:t>Z</m:t>
                            </m:r>
                            <m:r>
                              <m:rPr>
                                <m:nor/>
                              </m:rPr>
                              <a:rPr lang="fr-FR" sz="2400" b="1" i="0" smtClean="0">
                                <a:latin typeface="Comic Sans MS" panose="030F0702030302020204" pitchFamily="66" charset="0"/>
                              </a:rPr>
                              <m:t>−2</m:t>
                            </m:r>
                          </m:e>
                        </m:mr>
                      </m:m>
                      <m:r>
                        <m:rPr>
                          <m:nor/>
                        </m:rPr>
                        <a:rPr lang="fr-FR" sz="2400" b="1">
                          <a:latin typeface="Comic Sans MS" panose="030F0702030302020204" pitchFamily="66" charset="0"/>
                        </a:rPr>
                        <m:t>Y</m:t>
                      </m:r>
                      <m:r>
                        <m:rPr>
                          <m:nor/>
                        </m:rPr>
                        <a:rPr lang="fr-FR" sz="2400" b="1" i="0" smtClean="0">
                          <a:latin typeface="Comic Sans MS" panose="030F0702030302020204" pitchFamily="66" charset="0"/>
                        </a:rPr>
                        <m:t> +</m:t>
                      </m: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4</m:t>
                            </m:r>
                          </m:e>
                        </m:mr>
                        <m:mr>
                          <m:e>
                            <m:r>
                              <m:rPr>
                                <m:nor/>
                              </m:rPr>
                              <a:rPr lang="fr-FR" sz="2400" b="1" i="0" smtClean="0">
                                <a:latin typeface="Comic Sans MS" panose="030F0702030302020204" pitchFamily="66" charset="0"/>
                              </a:rPr>
                              <m:t>2</m:t>
                            </m:r>
                          </m:e>
                        </m:mr>
                      </m:m>
                      <m:r>
                        <m:rPr>
                          <m:nor/>
                        </m:rPr>
                        <a:rPr lang="fr-FR" sz="2400" b="1" i="0" smtClean="0">
                          <a:latin typeface="Comic Sans MS" panose="030F0702030302020204" pitchFamily="66" charset="0"/>
                        </a:rPr>
                        <m:t>He</m:t>
                      </m:r>
                    </m:oMath>
                  </m:oMathPara>
                </a14:m>
                <a:endPar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noyau instable éjecte en une seule fois deux neutrons et deux protons ce qui correspond à un noyau d'hélium.</a:t>
                </a:r>
              </a:p>
            </p:txBody>
          </p:sp>
        </mc:Choice>
        <mc:Fallback xmlns="">
          <p:sp>
            <p:nvSpPr>
              <p:cNvPr id="9" name="Rectangle 6">
                <a:extLst>
                  <a:ext uri="{FF2B5EF4-FFF2-40B4-BE49-F238E27FC236}">
                    <a16:creationId xmlns:a16="http://schemas.microsoft.com/office/drawing/2014/main" id="{F6338E0F-B4A5-4634-ECCB-3F7E58271C29}"/>
                  </a:ext>
                </a:extLst>
              </p:cNvPr>
              <p:cNvSpPr>
                <a:spLocks noRot="1" noChangeAspect="1" noMove="1" noResize="1" noEditPoints="1" noAdjustHandles="1" noChangeArrowheads="1" noChangeShapeType="1" noTextEdit="1"/>
              </p:cNvSpPr>
              <p:nvPr/>
            </p:nvSpPr>
            <p:spPr bwMode="auto">
              <a:xfrm>
                <a:off x="0" y="3188446"/>
                <a:ext cx="12192000" cy="3145028"/>
              </a:xfrm>
              <a:prstGeom prst="rect">
                <a:avLst/>
              </a:prstGeom>
              <a:blipFill>
                <a:blip r:embed="rId5"/>
                <a:stretch>
                  <a:fillRect l="-750" t="-969" r="-750" b="-40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340FD2EA-12F2-9126-13F3-7868749E6116}"/>
                  </a:ext>
                </a:extLst>
              </p:cNvPr>
              <p:cNvSpPr txBox="1"/>
              <p:nvPr/>
            </p:nvSpPr>
            <p:spPr>
              <a:xfrm>
                <a:off x="10607040" y="1745128"/>
                <a:ext cx="886968" cy="8399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smtClean="0">
                              <a:solidFill>
                                <a:schemeClr val="bg2"/>
                              </a:solidFill>
                              <a:latin typeface="Cambria Math" panose="02040503050406030204" pitchFamily="18" charset="0"/>
                            </a:rPr>
                          </m:ctrlPr>
                        </m:mPr>
                        <m:mr>
                          <m:e>
                            <m:r>
                              <m:rPr>
                                <m:nor/>
                                <m:brk m:alnAt="7"/>
                              </m:rPr>
                              <a:rPr lang="fr-FR" sz="2800" b="1" i="0" smtClean="0">
                                <a:solidFill>
                                  <a:schemeClr val="bg2"/>
                                </a:solidFill>
                                <a:latin typeface="Comic Sans MS" panose="030F0702030302020204" pitchFamily="66" charset="0"/>
                              </a:rPr>
                              <m:t>4</m:t>
                            </m:r>
                          </m:e>
                        </m:mr>
                        <m:mr>
                          <m:e>
                            <m:r>
                              <m:rPr>
                                <m:nor/>
                              </m:rPr>
                              <a:rPr lang="fr-FR" sz="2800" b="1" i="0" smtClean="0">
                                <a:solidFill>
                                  <a:schemeClr val="bg2"/>
                                </a:solidFill>
                                <a:latin typeface="Comic Sans MS" panose="030F0702030302020204" pitchFamily="66" charset="0"/>
                              </a:rPr>
                              <m:t>2</m:t>
                            </m:r>
                          </m:e>
                        </m:mr>
                      </m:m>
                      <m:r>
                        <m:rPr>
                          <m:nor/>
                        </m:rPr>
                        <a:rPr lang="fr-FR" sz="2800" b="1" i="0" smtClean="0">
                          <a:solidFill>
                            <a:schemeClr val="bg2"/>
                          </a:solidFill>
                          <a:latin typeface="Comic Sans MS" panose="030F0702030302020204" pitchFamily="66" charset="0"/>
                        </a:rPr>
                        <m:t>He</m:t>
                      </m:r>
                    </m:oMath>
                  </m:oMathPara>
                </a14:m>
                <a:endParaRPr lang="fr-FR" sz="2800" dirty="0">
                  <a:solidFill>
                    <a:schemeClr val="bg2"/>
                  </a:solidFill>
                </a:endParaRPr>
              </a:p>
            </p:txBody>
          </p:sp>
        </mc:Choice>
        <mc:Fallback xmlns="">
          <p:sp>
            <p:nvSpPr>
              <p:cNvPr id="10" name="ZoneTexte 9">
                <a:extLst>
                  <a:ext uri="{FF2B5EF4-FFF2-40B4-BE49-F238E27FC236}">
                    <a16:creationId xmlns:a16="http://schemas.microsoft.com/office/drawing/2014/main" id="{340FD2EA-12F2-9126-13F3-7868749E6116}"/>
                  </a:ext>
                </a:extLst>
              </p:cNvPr>
              <p:cNvSpPr txBox="1">
                <a:spLocks noRot="1" noChangeAspect="1" noMove="1" noResize="1" noEditPoints="1" noAdjustHandles="1" noChangeArrowheads="1" noChangeShapeType="1" noTextEdit="1"/>
              </p:cNvSpPr>
              <p:nvPr/>
            </p:nvSpPr>
            <p:spPr>
              <a:xfrm>
                <a:off x="10607040" y="1745128"/>
                <a:ext cx="886968" cy="839910"/>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8A8416A-8474-BA22-2D16-245181D5D5C0}"/>
                  </a:ext>
                </a:extLst>
              </p:cNvPr>
              <p:cNvSpPr txBox="1"/>
              <p:nvPr/>
            </p:nvSpPr>
            <p:spPr>
              <a:xfrm>
                <a:off x="9808464" y="1014160"/>
                <a:ext cx="5151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r-FR" sz="3600" b="1" i="0" smtClean="0">
                          <a:solidFill>
                            <a:schemeClr val="bg2"/>
                          </a:solidFill>
                          <a:latin typeface="Symbol" panose="05050102010706020507" pitchFamily="18" charset="2"/>
                        </a:rPr>
                        <m:t>g</m:t>
                      </m:r>
                    </m:oMath>
                  </m:oMathPara>
                </a14:m>
                <a:endParaRPr lang="fr-FR" sz="3600" dirty="0">
                  <a:solidFill>
                    <a:schemeClr val="bg2"/>
                  </a:solidFill>
                  <a:latin typeface="Symbol" panose="05050102010706020507" pitchFamily="18" charset="2"/>
                </a:endParaRPr>
              </a:p>
            </p:txBody>
          </p:sp>
        </mc:Choice>
        <mc:Fallback xmlns="">
          <p:sp>
            <p:nvSpPr>
              <p:cNvPr id="11" name="ZoneTexte 10">
                <a:extLst>
                  <a:ext uri="{FF2B5EF4-FFF2-40B4-BE49-F238E27FC236}">
                    <a16:creationId xmlns:a16="http://schemas.microsoft.com/office/drawing/2014/main" id="{98A8416A-8474-BA22-2D16-245181D5D5C0}"/>
                  </a:ext>
                </a:extLst>
              </p:cNvPr>
              <p:cNvSpPr txBox="1">
                <a:spLocks noRot="1" noChangeAspect="1" noMove="1" noResize="1" noEditPoints="1" noAdjustHandles="1" noChangeArrowheads="1" noChangeShapeType="1" noTextEdit="1"/>
              </p:cNvSpPr>
              <p:nvPr/>
            </p:nvSpPr>
            <p:spPr>
              <a:xfrm>
                <a:off x="9808464" y="1014160"/>
                <a:ext cx="515112" cy="646331"/>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4839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5">
            <a:extLst>
              <a:ext uri="{FF2B5EF4-FFF2-40B4-BE49-F238E27FC236}">
                <a16:creationId xmlns:a16="http://schemas.microsoft.com/office/drawing/2014/main" id="{80727DC7-C406-798E-9ECA-8E85A8F3DAE1}"/>
              </a:ext>
            </a:extLst>
          </p:cNvPr>
          <p:cNvSpPr>
            <a:spLocks noChangeArrowheads="1"/>
          </p:cNvSpPr>
          <p:nvPr/>
        </p:nvSpPr>
        <p:spPr bwMode="auto">
          <a:xfrm>
            <a:off x="0" y="2177"/>
            <a:ext cx="12192000" cy="350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fr-FR" altLang="fr-FR" sz="2400" dirty="0">
                <a:latin typeface="Comic Sans MS" panose="030F0702030302020204" pitchFamily="66" charset="0"/>
                <a:ea typeface="Times New Roman" panose="02020603050405020304" pitchFamily="18" charset="0"/>
                <a:cs typeface="Times New Roman" panose="02020603050405020304" pitchFamily="18" charset="0"/>
              </a:rPr>
              <a:t>L</a:t>
            </a:r>
            <a:r>
              <a:rPr kumimoji="0" lang="fr-FR" altLang="fr-FR" sz="2400" i="0" u="none" strike="noStrike" cap="none" normalizeH="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es noyaux instables qui subissent une radioactivité Alpha possède trop de nucléons.</a:t>
            </a:r>
          </a:p>
          <a:p>
            <a:pPr marL="342900" marR="0" lvl="0" indent="-34290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Si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Z</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le numéro atomique du noyau père alors le numéro atomique du noyau fils est Z-2. Le noyau fils se trouve deux cases avant le noyau père dans le tableau de classification des éléments.</a:t>
            </a:r>
          </a:p>
          <a:p>
            <a:pPr marL="342900"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particules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sont expulsées avec des vitesses relativement modestes et sont arrêtées par quelques centimètres d'air ou par une feuille de papier, mais elles sont très ionisantes et donc dangereuses.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DCF071B3-564B-5F28-6DAA-46DF5CA7F668}"/>
                  </a:ext>
                </a:extLst>
              </p:cNvPr>
              <p:cNvSpPr txBox="1"/>
              <p:nvPr/>
            </p:nvSpPr>
            <p:spPr>
              <a:xfrm>
                <a:off x="0" y="3721608"/>
                <a:ext cx="12192000" cy="124457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Equation de désintégration de l'</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Uranium 235</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qui engendre du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Thorium 231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2</m:t>
                            </m:r>
                            <m:r>
                              <m:rPr>
                                <m:nor/>
                              </m:rPr>
                              <a:rPr lang="fr-FR" sz="2400" b="1" i="0" smtClean="0">
                                <a:latin typeface="Comic Sans MS" panose="030F0702030302020204" pitchFamily="66" charset="0"/>
                              </a:rPr>
                              <m:t>35</m:t>
                            </m:r>
                          </m:e>
                        </m:mr>
                        <m:mr>
                          <m:e>
                            <m:r>
                              <m:rPr>
                                <m:nor/>
                              </m:rPr>
                              <a:rPr lang="fr-FR" sz="2400" b="1" i="0" smtClean="0">
                                <a:latin typeface="Comic Sans MS" panose="030F0702030302020204" pitchFamily="66" charset="0"/>
                              </a:rPr>
                              <m:t>92</m:t>
                            </m:r>
                          </m:e>
                        </m:mr>
                      </m:m>
                      <m:r>
                        <m:rPr>
                          <m:nor/>
                        </m:rPr>
                        <a:rPr lang="fr-FR" sz="2400" b="1" i="0" smtClean="0">
                          <a:latin typeface="Comic Sans MS" panose="030F0702030302020204" pitchFamily="66" charset="0"/>
                        </a:rPr>
                        <m:t>U</m:t>
                      </m:r>
                      <m:r>
                        <m:rPr>
                          <m:nor/>
                        </m:rPr>
                        <a:rPr lang="fr-FR" sz="2400" b="1" i="0" smtClean="0">
                          <a:latin typeface="Comic Sans MS" panose="030F0702030302020204" pitchFamily="66" charset="0"/>
                        </a:rPr>
                        <m:t>  </m:t>
                      </m:r>
                      <m:groupChr>
                        <m:groupChrPr>
                          <m:chr m:val="→"/>
                          <m:vertJc m:val="bot"/>
                          <m:ctrlPr>
                            <a:rPr lang="fr-FR" sz="2400" b="1" i="1" smtClean="0">
                              <a:latin typeface="Cambria Math" panose="02040503050406030204" pitchFamily="18" charset="0"/>
                            </a:rPr>
                          </m:ctrlPr>
                        </m:groupChrPr>
                        <m:e>
                          <m:r>
                            <m:rPr>
                              <m:nor/>
                              <m:brk m:alnAt="2"/>
                            </m:rPr>
                            <a:rPr lang="fr-FR" sz="2400" b="1" i="0" smtClean="0">
                              <a:latin typeface="Comic Sans MS" panose="030F0702030302020204" pitchFamily="66" charset="0"/>
                            </a:rPr>
                            <m:t> </m:t>
                          </m:r>
                          <m:r>
                            <m:rPr>
                              <m:nor/>
                            </m:rPr>
                            <a:rPr lang="fr-FR" sz="2400" b="1" i="0" smtClean="0">
                              <a:latin typeface="Comic Sans MS" panose="030F0702030302020204" pitchFamily="66" charset="0"/>
                            </a:rPr>
                            <m:t>          </m:t>
                          </m:r>
                        </m:e>
                      </m:groupChr>
                      <m:r>
                        <m:rPr>
                          <m:nor/>
                        </m:rPr>
                        <a:rPr lang="fr-FR" sz="2400" b="1" i="0" smtClean="0">
                          <a:latin typeface="Comic Sans MS" panose="030F0702030302020204" pitchFamily="66"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2</m:t>
                            </m:r>
                            <m:r>
                              <m:rPr>
                                <m:nor/>
                              </m:rPr>
                              <a:rPr lang="fr-FR" sz="2400" b="1" i="0" smtClean="0">
                                <a:latin typeface="Comic Sans MS" panose="030F0702030302020204" pitchFamily="66" charset="0"/>
                              </a:rPr>
                              <m:t>31</m:t>
                            </m:r>
                          </m:e>
                        </m:mr>
                        <m:mr>
                          <m:e>
                            <m:r>
                              <m:rPr>
                                <m:nor/>
                              </m:rPr>
                              <a:rPr lang="fr-FR" sz="2400" b="1" i="0" smtClean="0">
                                <a:latin typeface="Comic Sans MS" panose="030F0702030302020204" pitchFamily="66" charset="0"/>
                              </a:rPr>
                              <m:t>90</m:t>
                            </m:r>
                          </m:e>
                        </m:mr>
                      </m:m>
                      <m:r>
                        <m:rPr>
                          <m:nor/>
                        </m:rPr>
                        <a:rPr lang="fr-FR" sz="2400" b="1" i="0" smtClean="0">
                          <a:latin typeface="Comic Sans MS" panose="030F0702030302020204" pitchFamily="66" charset="0"/>
                        </a:rPr>
                        <m:t>Th</m:t>
                      </m:r>
                      <m:r>
                        <m:rPr>
                          <m:nor/>
                        </m:rPr>
                        <a:rPr lang="fr-FR" sz="2400" b="1" i="0" smtClean="0">
                          <a:latin typeface="Comic Sans MS" panose="030F0702030302020204" pitchFamily="66" charset="0"/>
                        </a:rPr>
                        <m:t> +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4</m:t>
                            </m:r>
                          </m:e>
                        </m:mr>
                        <m:mr>
                          <m:e>
                            <m:r>
                              <m:rPr>
                                <m:nor/>
                              </m:rPr>
                              <a:rPr lang="fr-FR" sz="2400" b="1" i="0" smtClean="0">
                                <a:latin typeface="Comic Sans MS" panose="030F0702030302020204" pitchFamily="66" charset="0"/>
                              </a:rPr>
                              <m:t>2</m:t>
                            </m:r>
                          </m:e>
                        </m:mr>
                      </m:m>
                      <m:r>
                        <m:rPr>
                          <m:nor/>
                        </m:rPr>
                        <a:rPr lang="fr-FR" sz="2400" b="1" i="0" smtClean="0">
                          <a:latin typeface="Comic Sans MS" panose="030F0702030302020204" pitchFamily="66" charset="0"/>
                        </a:rPr>
                        <m:t>He</m:t>
                      </m:r>
                    </m:oMath>
                  </m:oMathPara>
                </a14:m>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mc:Choice>
        <mc:Fallback xmlns="">
          <p:sp>
            <p:nvSpPr>
              <p:cNvPr id="4" name="ZoneTexte 3">
                <a:extLst>
                  <a:ext uri="{FF2B5EF4-FFF2-40B4-BE49-F238E27FC236}">
                    <a16:creationId xmlns:a16="http://schemas.microsoft.com/office/drawing/2014/main" id="{DCF071B3-564B-5F28-6DAA-46DF5CA7F668}"/>
                  </a:ext>
                </a:extLst>
              </p:cNvPr>
              <p:cNvSpPr txBox="1">
                <a:spLocks noRot="1" noChangeAspect="1" noMove="1" noResize="1" noEditPoints="1" noAdjustHandles="1" noChangeArrowheads="1" noChangeShapeType="1" noTextEdit="1"/>
              </p:cNvSpPr>
              <p:nvPr/>
            </p:nvSpPr>
            <p:spPr>
              <a:xfrm>
                <a:off x="0" y="3721608"/>
                <a:ext cx="12192000" cy="1244571"/>
              </a:xfrm>
              <a:prstGeom prst="rect">
                <a:avLst/>
              </a:prstGeom>
              <a:blipFill>
                <a:blip r:embed="rId2"/>
                <a:stretch>
                  <a:fillRect l="-750" t="-343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6C66DC9A-1CF2-E0BC-3B7B-6568D0B55FE8}"/>
                  </a:ext>
                </a:extLst>
              </p:cNvPr>
              <p:cNvSpPr txBox="1"/>
              <p:nvPr/>
            </p:nvSpPr>
            <p:spPr>
              <a:xfrm>
                <a:off x="0" y="5099614"/>
                <a:ext cx="12192000" cy="124470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Equation de désintégration de l'</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Uranium 238</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qui engendre du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Thorium 234</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2</m:t>
                            </m:r>
                            <m:r>
                              <m:rPr>
                                <m:nor/>
                              </m:rPr>
                              <a:rPr lang="fr-FR" sz="2400" b="1" i="0" smtClean="0">
                                <a:latin typeface="Comic Sans MS" panose="030F0702030302020204" pitchFamily="66" charset="0"/>
                              </a:rPr>
                              <m:t>38</m:t>
                            </m:r>
                          </m:e>
                        </m:mr>
                        <m:mr>
                          <m:e>
                            <m:r>
                              <m:rPr>
                                <m:nor/>
                              </m:rPr>
                              <a:rPr lang="fr-FR" sz="2400" b="1" i="0" smtClean="0">
                                <a:latin typeface="Comic Sans MS" panose="030F0702030302020204" pitchFamily="66" charset="0"/>
                              </a:rPr>
                              <m:t>92</m:t>
                            </m:r>
                          </m:e>
                        </m:mr>
                      </m:m>
                      <m:r>
                        <m:rPr>
                          <m:nor/>
                        </m:rPr>
                        <a:rPr lang="fr-FR" sz="2400" b="1" i="0" smtClean="0">
                          <a:latin typeface="Comic Sans MS" panose="030F0702030302020204" pitchFamily="66" charset="0"/>
                        </a:rPr>
                        <m:t>U</m:t>
                      </m:r>
                      <m:r>
                        <m:rPr>
                          <m:nor/>
                        </m:rPr>
                        <a:rPr lang="fr-FR" sz="2400" b="1" i="0" smtClean="0">
                          <a:latin typeface="Comic Sans MS" panose="030F0702030302020204" pitchFamily="66" charset="0"/>
                        </a:rPr>
                        <m:t>  </m:t>
                      </m:r>
                      <m:groupChr>
                        <m:groupChrPr>
                          <m:chr m:val="→"/>
                          <m:vertJc m:val="bot"/>
                          <m:ctrlPr>
                            <a:rPr lang="fr-FR" sz="2400" b="1" i="1" smtClean="0">
                              <a:latin typeface="Cambria Math" panose="02040503050406030204" pitchFamily="18" charset="0"/>
                            </a:rPr>
                          </m:ctrlPr>
                        </m:groupChrPr>
                        <m:e>
                          <m:r>
                            <m:rPr>
                              <m:nor/>
                              <m:brk m:alnAt="2"/>
                            </m:rPr>
                            <a:rPr lang="fr-FR" sz="2400" b="1" i="0" smtClean="0">
                              <a:latin typeface="Comic Sans MS" panose="030F0702030302020204" pitchFamily="66" charset="0"/>
                            </a:rPr>
                            <m:t> </m:t>
                          </m:r>
                          <m:r>
                            <m:rPr>
                              <m:nor/>
                            </m:rPr>
                            <a:rPr lang="fr-FR" sz="2400" b="1" i="0" smtClean="0">
                              <a:latin typeface="Comic Sans MS" panose="030F0702030302020204" pitchFamily="66" charset="0"/>
                            </a:rPr>
                            <m:t>          </m:t>
                          </m:r>
                        </m:e>
                      </m:groupChr>
                      <m:r>
                        <m:rPr>
                          <m:nor/>
                        </m:rPr>
                        <a:rPr lang="fr-FR" sz="2400" b="1" i="0" smtClean="0">
                          <a:latin typeface="Comic Sans MS" panose="030F0702030302020204" pitchFamily="66"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2</m:t>
                            </m:r>
                            <m:r>
                              <m:rPr>
                                <m:nor/>
                              </m:rPr>
                              <a:rPr lang="fr-FR" sz="2400" b="1" i="0" smtClean="0">
                                <a:latin typeface="Comic Sans MS" panose="030F0702030302020204" pitchFamily="66" charset="0"/>
                              </a:rPr>
                              <m:t>34</m:t>
                            </m:r>
                          </m:e>
                        </m:mr>
                        <m:mr>
                          <m:e>
                            <m:r>
                              <m:rPr>
                                <m:nor/>
                              </m:rPr>
                              <a:rPr lang="fr-FR" sz="2400" b="1" i="0" smtClean="0">
                                <a:latin typeface="Comic Sans MS" panose="030F0702030302020204" pitchFamily="66" charset="0"/>
                              </a:rPr>
                              <m:t>90</m:t>
                            </m:r>
                          </m:e>
                        </m:mr>
                      </m:m>
                      <m:r>
                        <m:rPr>
                          <m:nor/>
                        </m:rPr>
                        <a:rPr lang="fr-FR" sz="2400" b="1" i="0" smtClean="0">
                          <a:latin typeface="Comic Sans MS" panose="030F0702030302020204" pitchFamily="66" charset="0"/>
                        </a:rPr>
                        <m:t>Th</m:t>
                      </m:r>
                      <m:r>
                        <m:rPr>
                          <m:nor/>
                        </m:rPr>
                        <a:rPr lang="fr-FR" sz="2400" b="1" i="0" smtClean="0">
                          <a:latin typeface="Comic Sans MS" panose="030F0702030302020204" pitchFamily="66" charset="0"/>
                        </a:rPr>
                        <m:t> +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4</m:t>
                            </m:r>
                          </m:e>
                        </m:mr>
                        <m:mr>
                          <m:e>
                            <m:r>
                              <m:rPr>
                                <m:nor/>
                              </m:rPr>
                              <a:rPr lang="fr-FR" sz="2400" b="1" i="0" smtClean="0">
                                <a:latin typeface="Comic Sans MS" panose="030F0702030302020204" pitchFamily="66" charset="0"/>
                              </a:rPr>
                              <m:t>2</m:t>
                            </m:r>
                          </m:e>
                        </m:mr>
                      </m:m>
                      <m:r>
                        <m:rPr>
                          <m:nor/>
                        </m:rPr>
                        <a:rPr lang="fr-FR" sz="2400" b="1" i="0" smtClean="0">
                          <a:latin typeface="Comic Sans MS" panose="030F0702030302020204" pitchFamily="66" charset="0"/>
                        </a:rPr>
                        <m:t>He</m:t>
                      </m:r>
                    </m:oMath>
                  </m:oMathPara>
                </a14:m>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mc:Choice>
        <mc:Fallback xmlns="">
          <p:sp>
            <p:nvSpPr>
              <p:cNvPr id="8" name="ZoneTexte 7">
                <a:extLst>
                  <a:ext uri="{FF2B5EF4-FFF2-40B4-BE49-F238E27FC236}">
                    <a16:creationId xmlns:a16="http://schemas.microsoft.com/office/drawing/2014/main" id="{6C66DC9A-1CF2-E0BC-3B7B-6568D0B55FE8}"/>
                  </a:ext>
                </a:extLst>
              </p:cNvPr>
              <p:cNvSpPr txBox="1">
                <a:spLocks noRot="1" noChangeAspect="1" noMove="1" noResize="1" noEditPoints="1" noAdjustHandles="1" noChangeArrowheads="1" noChangeShapeType="1" noTextEdit="1"/>
              </p:cNvSpPr>
              <p:nvPr/>
            </p:nvSpPr>
            <p:spPr>
              <a:xfrm>
                <a:off x="0" y="5099614"/>
                <a:ext cx="12192000" cy="1244700"/>
              </a:xfrm>
              <a:prstGeom prst="rect">
                <a:avLst/>
              </a:prstGeom>
              <a:blipFill>
                <a:blip r:embed="rId3"/>
                <a:stretch>
                  <a:fillRect l="-750" t="-3431"/>
                </a:stretch>
              </a:blipFill>
            </p:spPr>
            <p:txBody>
              <a:bodyPr/>
              <a:lstStyle/>
              <a:p>
                <a:r>
                  <a:rPr lang="fr-FR">
                    <a:noFill/>
                  </a:rPr>
                  <a:t> </a:t>
                </a:r>
              </a:p>
            </p:txBody>
          </p:sp>
        </mc:Fallback>
      </mc:AlternateContent>
    </p:spTree>
    <p:extLst>
      <p:ext uri="{BB962C8B-B14F-4D97-AF65-F5344CB8AC3E}">
        <p14:creationId xmlns:p14="http://schemas.microsoft.com/office/powerpoint/2010/main" val="231004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4CEB27B-1663-BB01-738B-7D55095DA6E4}"/>
              </a:ext>
            </a:extLst>
          </p:cNvPr>
          <p:cNvSpPr txBox="1"/>
          <p:nvPr/>
        </p:nvSpPr>
        <p:spPr>
          <a:xfrm>
            <a:off x="0" y="0"/>
            <a:ext cx="12192000" cy="1077218"/>
          </a:xfrm>
          <a:prstGeom prst="rect">
            <a:avLst/>
          </a:prstGeom>
          <a:noFill/>
        </p:spPr>
        <p:txBody>
          <a:bodyPr wrap="square">
            <a:spAutoFit/>
          </a:bodyPr>
          <a:lstStyle/>
          <a:p>
            <a:pPr algn="ctr"/>
            <a:r>
              <a:rPr lang="fr-FR" sz="3200" b="1" dirty="0">
                <a:solidFill>
                  <a:srgbClr val="FF0000"/>
                </a:solidFill>
                <a:latin typeface="Comic Sans MS" pitchFamily="66" charset="0"/>
              </a:rPr>
              <a:t>Désintégration </a:t>
            </a:r>
            <a:r>
              <a:rPr lang="fr-FR" sz="3200" b="1" dirty="0">
                <a:solidFill>
                  <a:srgbClr val="FF0000"/>
                </a:solidFill>
                <a:latin typeface="Symbol" pitchFamily="18" charset="2"/>
              </a:rPr>
              <a:t>a</a:t>
            </a:r>
            <a:endParaRPr lang="fr-FR" sz="3200" b="1" dirty="0">
              <a:solidFill>
                <a:srgbClr val="FF0000"/>
              </a:solidFill>
              <a:latin typeface="Comic Sans MS" pitchFamily="66" charset="0"/>
            </a:endParaRPr>
          </a:p>
          <a:p>
            <a:pPr algn="ctr"/>
            <a:r>
              <a:rPr lang="fr-FR" sz="3200" b="1" dirty="0">
                <a:solidFill>
                  <a:srgbClr val="FF0000"/>
                </a:solidFill>
                <a:latin typeface="Comic Sans MS" pitchFamily="66" charset="0"/>
              </a:rPr>
              <a:t>du Radium 226 en Radon 222</a:t>
            </a:r>
          </a:p>
        </p:txBody>
      </p:sp>
      <p:pic>
        <p:nvPicPr>
          <p:cNvPr id="4" name="Picture 7" descr="alpha3_a">
            <a:extLst>
              <a:ext uri="{FF2B5EF4-FFF2-40B4-BE49-F238E27FC236}">
                <a16:creationId xmlns:a16="http://schemas.microsoft.com/office/drawing/2014/main" id="{9A98802A-B13D-93AE-6A61-3E7CF11CB02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4341" y="1504628"/>
            <a:ext cx="10263315" cy="38487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FE02EBF7-0185-2D03-99FE-AFCBAA6A837B}"/>
                  </a:ext>
                </a:extLst>
              </p:cNvPr>
              <p:cNvSpPr txBox="1"/>
              <p:nvPr/>
            </p:nvSpPr>
            <p:spPr>
              <a:xfrm>
                <a:off x="0" y="5543859"/>
                <a:ext cx="12191999" cy="10740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3600" b="1" i="1" smtClean="0">
                              <a:latin typeface="Cambria Math" panose="02040503050406030204" pitchFamily="18" charset="0"/>
                            </a:rPr>
                          </m:ctrlPr>
                        </m:mPr>
                        <m:mr>
                          <m:e>
                            <m:r>
                              <m:rPr>
                                <m:nor/>
                              </m:rPr>
                              <a:rPr lang="fr-FR" sz="3600" b="1" i="0" smtClean="0">
                                <a:latin typeface="Comic Sans MS" panose="030F0702030302020204" pitchFamily="66" charset="0"/>
                              </a:rPr>
                              <m:t>226</m:t>
                            </m:r>
                          </m:e>
                        </m:mr>
                        <m:mr>
                          <m:e>
                            <m:r>
                              <m:rPr>
                                <m:nor/>
                              </m:rPr>
                              <a:rPr lang="fr-FR" sz="3600" b="1" i="0" smtClean="0">
                                <a:latin typeface="Comic Sans MS" panose="030F0702030302020204" pitchFamily="66" charset="0"/>
                              </a:rPr>
                              <m:t>88</m:t>
                            </m:r>
                          </m:e>
                        </m:mr>
                      </m:m>
                      <m:r>
                        <m:rPr>
                          <m:nor/>
                        </m:rPr>
                        <a:rPr lang="fr-FR" sz="3600" b="1" i="0" smtClean="0">
                          <a:latin typeface="Comic Sans MS" panose="030F0702030302020204" pitchFamily="66" charset="0"/>
                        </a:rPr>
                        <m:t>Ra</m:t>
                      </m:r>
                      <m:r>
                        <m:rPr>
                          <m:nor/>
                        </m:rPr>
                        <a:rPr lang="fr-FR" sz="3600" b="1" i="0" smtClean="0">
                          <a:latin typeface="Comic Sans MS" panose="030F0702030302020204" pitchFamily="66" charset="0"/>
                        </a:rPr>
                        <m:t>  </m:t>
                      </m:r>
                      <m:groupChr>
                        <m:groupChrPr>
                          <m:chr m:val="→"/>
                          <m:vertJc m:val="bot"/>
                          <m:ctrlPr>
                            <a:rPr lang="fr-FR" sz="3600" b="1" i="1" smtClean="0">
                              <a:latin typeface="Cambria Math" panose="02040503050406030204" pitchFamily="18" charset="0"/>
                            </a:rPr>
                          </m:ctrlPr>
                        </m:groupChrPr>
                        <m:e>
                          <m:r>
                            <m:rPr>
                              <m:nor/>
                              <m:brk m:alnAt="2"/>
                            </m:rPr>
                            <a:rPr lang="fr-FR" sz="3600" b="1" i="0" smtClean="0">
                              <a:latin typeface="Comic Sans MS" panose="030F0702030302020204" pitchFamily="66" charset="0"/>
                            </a:rPr>
                            <m:t> </m:t>
                          </m:r>
                          <m:r>
                            <m:rPr>
                              <m:nor/>
                            </m:rPr>
                            <a:rPr lang="fr-FR" sz="3600" b="1" i="0" smtClean="0">
                              <a:latin typeface="Comic Sans MS" panose="030F0702030302020204" pitchFamily="66" charset="0"/>
                            </a:rPr>
                            <m:t>          </m:t>
                          </m:r>
                        </m:e>
                      </m:groupChr>
                      <m:r>
                        <m:rPr>
                          <m:nor/>
                        </m:rPr>
                        <a:rPr lang="fr-FR" sz="3600" b="1" i="0" smtClean="0">
                          <a:latin typeface="Comic Sans MS" panose="030F0702030302020204" pitchFamily="66"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2</m:t>
                            </m:r>
                            <m:r>
                              <m:rPr>
                                <m:nor/>
                              </m:rPr>
                              <a:rPr lang="fr-FR" sz="3600" b="1" i="0" smtClean="0">
                                <a:latin typeface="Comic Sans MS" panose="030F0702030302020204" pitchFamily="66" charset="0"/>
                              </a:rPr>
                              <m:t>22</m:t>
                            </m:r>
                          </m:e>
                        </m:mr>
                        <m:mr>
                          <m:e>
                            <m:r>
                              <m:rPr>
                                <m:nor/>
                              </m:rPr>
                              <a:rPr lang="fr-FR" sz="3600" b="1" i="0" smtClean="0">
                                <a:latin typeface="Comic Sans MS" panose="030F0702030302020204" pitchFamily="66" charset="0"/>
                              </a:rPr>
                              <m:t>8</m:t>
                            </m:r>
                            <m:r>
                              <m:rPr>
                                <m:nor/>
                              </m:rPr>
                              <a:rPr lang="fr-FR" sz="3600" b="1" i="0" smtClean="0">
                                <a:latin typeface="Comic Sans MS" panose="030F0702030302020204" pitchFamily="66" charset="0"/>
                              </a:rPr>
                              <m:t>6</m:t>
                            </m:r>
                          </m:e>
                        </m:mr>
                      </m:m>
                      <m:r>
                        <m:rPr>
                          <m:nor/>
                        </m:rPr>
                        <a:rPr lang="fr-FR" sz="3600" b="1" i="0" smtClean="0">
                          <a:latin typeface="Comic Sans MS" panose="030F0702030302020204" pitchFamily="66" charset="0"/>
                        </a:rPr>
                        <m:t>Rn</m:t>
                      </m:r>
                      <m:r>
                        <m:rPr>
                          <m:nor/>
                        </m:rPr>
                        <a:rPr lang="fr-FR" sz="3600" b="1" i="0" smtClean="0">
                          <a:latin typeface="Comic Sans MS" panose="030F0702030302020204" pitchFamily="66" charset="0"/>
                        </a:rPr>
                        <m:t> +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4</m:t>
                            </m:r>
                          </m:e>
                        </m:mr>
                        <m:mr>
                          <m:e>
                            <m:r>
                              <m:rPr>
                                <m:nor/>
                              </m:rPr>
                              <a:rPr lang="fr-FR" sz="3600" b="1" i="0" smtClean="0">
                                <a:latin typeface="Comic Sans MS" panose="030F0702030302020204" pitchFamily="66" charset="0"/>
                              </a:rPr>
                              <m:t>2</m:t>
                            </m:r>
                          </m:e>
                        </m:mr>
                      </m:m>
                      <m:r>
                        <m:rPr>
                          <m:nor/>
                        </m:rPr>
                        <a:rPr lang="fr-FR" sz="3600" b="1" i="0" smtClean="0">
                          <a:latin typeface="Comic Sans MS" panose="030F0702030302020204" pitchFamily="66" charset="0"/>
                        </a:rPr>
                        <m:t>He</m:t>
                      </m:r>
                    </m:oMath>
                  </m:oMathPara>
                </a14:m>
                <a:endParaRPr lang="fr-FR" sz="3600" dirty="0"/>
              </a:p>
            </p:txBody>
          </p:sp>
        </mc:Choice>
        <mc:Fallback>
          <p:sp>
            <p:nvSpPr>
              <p:cNvPr id="6" name="ZoneTexte 5">
                <a:extLst>
                  <a:ext uri="{FF2B5EF4-FFF2-40B4-BE49-F238E27FC236}">
                    <a16:creationId xmlns:a16="http://schemas.microsoft.com/office/drawing/2014/main" id="{FE02EBF7-0185-2D03-99FE-AFCBAA6A837B}"/>
                  </a:ext>
                </a:extLst>
              </p:cNvPr>
              <p:cNvSpPr txBox="1">
                <a:spLocks noRot="1" noChangeAspect="1" noMove="1" noResize="1" noEditPoints="1" noAdjustHandles="1" noChangeArrowheads="1" noChangeShapeType="1" noTextEdit="1"/>
              </p:cNvSpPr>
              <p:nvPr/>
            </p:nvSpPr>
            <p:spPr>
              <a:xfrm>
                <a:off x="0" y="5543859"/>
                <a:ext cx="12191999" cy="1074077"/>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0853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5D841F9-46DF-A5EC-C37B-8E8B911C5480}"/>
              </a:ext>
            </a:extLst>
          </p:cNvPr>
          <p:cNvSpPr txBox="1"/>
          <p:nvPr/>
        </p:nvSpPr>
        <p:spPr>
          <a:xfrm>
            <a:off x="0" y="0"/>
            <a:ext cx="12192000" cy="646331"/>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La radioactivité </a:t>
            </a:r>
            <a:r>
              <a:rPr lang="fr-FR" sz="3600" b="1" dirty="0">
                <a:solidFill>
                  <a:srgbClr val="FF0000"/>
                </a:solidFill>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3200" b="1"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D83CE3AF-2A4A-4DD3-6AE5-34DECA5452F9}"/>
                  </a:ext>
                </a:extLst>
              </p:cNvPr>
              <p:cNvSpPr txBox="1"/>
              <p:nvPr/>
            </p:nvSpPr>
            <p:spPr>
              <a:xfrm>
                <a:off x="1524" y="808413"/>
                <a:ext cx="7770875" cy="12788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Des noyaux sont dits radioactifs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s'ils émettent des électrons </a:t>
                </a:r>
                <a:r>
                  <a:rPr lang="fr-FR" sz="2400" b="1" dirty="0">
                    <a:latin typeface="Comic Sans MS" panose="030F0702030302020204" pitchFamily="66" charset="0"/>
                    <a:ea typeface="Times New Roman" panose="02020603050405020304" pitchFamily="18" charset="0"/>
                    <a:cs typeface="Times New Roman" panose="02020603050405020304" pitchFamily="18" charset="0"/>
                  </a:rPr>
                  <a:t>e</a:t>
                </a:r>
                <a:r>
                  <a:rPr lang="fr-FR" sz="2400" b="1" baseline="30000" dirty="0">
                    <a:latin typeface="Comic Sans MS" panose="030F0702030302020204" pitchFamily="66" charset="0"/>
                    <a:ea typeface="Times New Roman" panose="02020603050405020304" pitchFamily="18" charset="0"/>
                    <a:cs typeface="Times New Roman" panose="02020603050405020304" pitchFamily="18" charset="0"/>
                  </a:rPr>
                  <a:t>-</a:t>
                </a:r>
                <a:r>
                  <a:rPr lang="fr-FR" sz="2400" b="1" dirty="0">
                    <a:latin typeface="Comic Sans MS" panose="030F0702030302020204" pitchFamily="66" charset="0"/>
                    <a:ea typeface="Times New Roman" panose="02020603050405020304" pitchFamily="18" charset="0"/>
                    <a:cs typeface="Times New Roman" panose="02020603050405020304" pitchFamily="18" charset="0"/>
                  </a:rPr>
                  <a:t> notés</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fr-FR" sz="2400" b="0" i="1" smtClean="0">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−1</m:t>
                        </m:r>
                      </m:sub>
                      <m:sup>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0</m:t>
                        </m:r>
                      </m:sup>
                      <m: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e</m:t>
                        </m:r>
                      </m:e>
                    </m:sPre>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D83CE3AF-2A4A-4DD3-6AE5-34DECA5452F9}"/>
                  </a:ext>
                </a:extLst>
              </p:cNvPr>
              <p:cNvSpPr txBox="1">
                <a:spLocks noRot="1" noChangeAspect="1" noMove="1" noResize="1" noEditPoints="1" noAdjustHandles="1" noChangeArrowheads="1" noChangeShapeType="1" noTextEdit="1"/>
              </p:cNvSpPr>
              <p:nvPr/>
            </p:nvSpPr>
            <p:spPr>
              <a:xfrm>
                <a:off x="1524" y="808413"/>
                <a:ext cx="7770875" cy="1278876"/>
              </a:xfrm>
              <a:prstGeom prst="rect">
                <a:avLst/>
              </a:prstGeom>
              <a:blipFill>
                <a:blip r:embed="rId2"/>
                <a:stretch>
                  <a:fillRect l="-1176" t="-8612" r="-1255" b="-52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7E6FC245-9836-A9E1-02FD-2E53A8100EBE}"/>
                  </a:ext>
                </a:extLst>
              </p:cNvPr>
              <p:cNvSpPr txBox="1"/>
              <p:nvPr/>
            </p:nvSpPr>
            <p:spPr>
              <a:xfrm>
                <a:off x="0" y="2192550"/>
                <a:ext cx="7772400" cy="228165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D'après les lois de conservation de Soddy, l'équation de la réaction de désintégration nucléaire pour une émission de type </a:t>
                </a:r>
                <a:r>
                  <a:rPr lang="fr-FR" sz="2400"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s'écrit: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A</m:t>
                            </m:r>
                          </m:e>
                        </m:mr>
                        <m:mr>
                          <m:e>
                            <m:r>
                              <m:rPr>
                                <m:nor/>
                              </m:rPr>
                              <a:rPr lang="fr-FR" sz="2800" b="1" i="0" smtClean="0">
                                <a:latin typeface="Comic Sans MS" panose="030F0702030302020204" pitchFamily="66" charset="0"/>
                              </a:rPr>
                              <m:t>Z</m:t>
                            </m:r>
                          </m:e>
                        </m:mr>
                      </m:m>
                      <m:r>
                        <m:rPr>
                          <m:nor/>
                        </m:rPr>
                        <a:rPr lang="fr-FR" sz="2800" b="1" i="0" smtClean="0">
                          <a:latin typeface="Comic Sans MS" panose="030F0702030302020204" pitchFamily="66" charset="0"/>
                        </a:rPr>
                        <m:t>X</m:t>
                      </m:r>
                      <m:r>
                        <m:rPr>
                          <m:nor/>
                        </m:rPr>
                        <a:rPr lang="fr-FR" sz="2800" b="1" i="0" smtClean="0">
                          <a:latin typeface="Comic Sans MS" panose="030F0702030302020204" pitchFamily="66" charset="0"/>
                        </a:rPr>
                        <m:t>  </m:t>
                      </m:r>
                      <m:groupChr>
                        <m:groupChrPr>
                          <m:chr m:val="→"/>
                          <m:vertJc m:val="bot"/>
                          <m:ctrlPr>
                            <a:rPr lang="fr-FR" sz="2800" b="1" i="1" smtClean="0">
                              <a:latin typeface="Cambria Math" panose="02040503050406030204" pitchFamily="18" charset="0"/>
                            </a:rPr>
                          </m:ctrlPr>
                        </m:groupChrPr>
                        <m:e>
                          <m:r>
                            <m:rPr>
                              <m:brk m:alnAt="2"/>
                            </m:rPr>
                            <a:rPr lang="fr-FR" sz="2800" b="1" i="1" smtClean="0">
                              <a:latin typeface="Cambria Math" panose="02040503050406030204" pitchFamily="18" charset="0"/>
                            </a:rPr>
                            <m:t> </m:t>
                          </m:r>
                          <m:r>
                            <a:rPr lang="fr-FR" sz="2800" b="1" i="1" smtClean="0">
                              <a:latin typeface="Cambria Math" panose="02040503050406030204" pitchFamily="18" charset="0"/>
                            </a:rPr>
                            <m:t>             </m:t>
                          </m:r>
                        </m:e>
                      </m:groupCh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a:latin typeface="Comic Sans MS" panose="030F0702030302020204" pitchFamily="66" charset="0"/>
                              </a:rPr>
                              <m:t>A</m:t>
                            </m:r>
                          </m:e>
                        </m:mr>
                        <m:mr>
                          <m:e>
                            <m:r>
                              <m:rPr>
                                <m:nor/>
                              </m:rPr>
                              <a:rPr lang="fr-FR" sz="2800" b="1">
                                <a:latin typeface="Comic Sans MS" panose="030F0702030302020204" pitchFamily="66" charset="0"/>
                              </a:rPr>
                              <m:t>Z</m:t>
                            </m:r>
                            <m:r>
                              <m:rPr>
                                <m:nor/>
                              </m:rPr>
                              <a:rPr lang="fr-FR" sz="2800" b="1" i="0" smtClean="0">
                                <a:latin typeface="Comic Sans MS" panose="030F0702030302020204" pitchFamily="66" charset="0"/>
                              </a:rPr>
                              <m:t>+1</m:t>
                            </m:r>
                          </m:e>
                        </m:mr>
                      </m:m>
                      <m:r>
                        <m:rPr>
                          <m:nor/>
                        </m:rPr>
                        <a:rPr lang="fr-FR" sz="2800" b="1">
                          <a:latin typeface="Comic Sans MS" panose="030F0702030302020204" pitchFamily="66" charset="0"/>
                        </a:rPr>
                        <m:t>Y</m:t>
                      </m:r>
                      <m:r>
                        <m:rPr>
                          <m:nor/>
                        </m:rPr>
                        <a:rPr lang="fr-FR" sz="2800" b="1" i="0" smtClean="0">
                          <a:latin typeface="Comic Sans MS" panose="030F0702030302020204" pitchFamily="66" charset="0"/>
                        </a:rPr>
                        <m:t> +</m:t>
                      </m: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−1</m:t>
                            </m:r>
                          </m:e>
                        </m:mr>
                      </m:m>
                      <m:r>
                        <m:rPr>
                          <m:nor/>
                        </m:rPr>
                        <a:rPr lang="fr-FR" sz="2800" b="1" i="0" smtClean="0">
                          <a:latin typeface="Comic Sans MS" panose="030F0702030302020204" pitchFamily="66" charset="0"/>
                        </a:rPr>
                        <m:t>e</m:t>
                      </m:r>
                    </m:oMath>
                  </m:oMathPara>
                </a14:m>
                <a:endParaRPr lang="fr-FR" sz="28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7E6FC245-9836-A9E1-02FD-2E53A8100EBE}"/>
                  </a:ext>
                </a:extLst>
              </p:cNvPr>
              <p:cNvSpPr txBox="1">
                <a:spLocks noRot="1" noChangeAspect="1" noMove="1" noResize="1" noEditPoints="1" noAdjustHandles="1" noChangeArrowheads="1" noChangeShapeType="1" noTextEdit="1"/>
              </p:cNvSpPr>
              <p:nvPr/>
            </p:nvSpPr>
            <p:spPr>
              <a:xfrm>
                <a:off x="0" y="2192550"/>
                <a:ext cx="7772400" cy="2281650"/>
              </a:xfrm>
              <a:prstGeom prst="rect">
                <a:avLst/>
              </a:prstGeom>
              <a:blipFill>
                <a:blip r:embed="rId3"/>
                <a:stretch>
                  <a:fillRect l="-1176" t="-1872" r="-1176"/>
                </a:stretch>
              </a:blipFill>
            </p:spPr>
            <p:txBody>
              <a:bodyPr/>
              <a:lstStyle/>
              <a:p>
                <a:r>
                  <a:rPr lang="fr-FR">
                    <a:noFill/>
                  </a:rPr>
                  <a:t> </a:t>
                </a:r>
              </a:p>
            </p:txBody>
          </p:sp>
        </mc:Fallback>
      </mc:AlternateContent>
      <p:pic>
        <p:nvPicPr>
          <p:cNvPr id="18" name="Picture 6">
            <a:extLst>
              <a:ext uri="{FF2B5EF4-FFF2-40B4-BE49-F238E27FC236}">
                <a16:creationId xmlns:a16="http://schemas.microsoft.com/office/drawing/2014/main" id="{8D616D45-CA77-4123-DC97-CBB2D62BB7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8"/>
          <a:stretch/>
        </p:blipFill>
        <p:spPr bwMode="auto">
          <a:xfrm>
            <a:off x="7751419" y="1014510"/>
            <a:ext cx="4440581" cy="225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24D343A0-FD39-AAA1-E24F-36136A4A093B}"/>
                  </a:ext>
                </a:extLst>
              </p:cNvPr>
              <p:cNvSpPr txBox="1"/>
              <p:nvPr/>
            </p:nvSpPr>
            <p:spPr>
              <a:xfrm>
                <a:off x="9863555" y="1124685"/>
                <a:ext cx="5151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r-FR" sz="3600" b="1" i="0" smtClean="0">
                          <a:solidFill>
                            <a:schemeClr val="bg2"/>
                          </a:solidFill>
                          <a:latin typeface="Symbol" panose="05050102010706020507" pitchFamily="18" charset="2"/>
                        </a:rPr>
                        <m:t>g</m:t>
                      </m:r>
                    </m:oMath>
                  </m:oMathPara>
                </a14:m>
                <a:endParaRPr lang="fr-FR" sz="3600" dirty="0">
                  <a:solidFill>
                    <a:schemeClr val="bg2"/>
                  </a:solidFill>
                  <a:latin typeface="Symbol" panose="05050102010706020507" pitchFamily="18" charset="2"/>
                </a:endParaRPr>
              </a:p>
            </p:txBody>
          </p:sp>
        </mc:Choice>
        <mc:Fallback xmlns="">
          <p:sp>
            <p:nvSpPr>
              <p:cNvPr id="13" name="ZoneTexte 12">
                <a:extLst>
                  <a:ext uri="{FF2B5EF4-FFF2-40B4-BE49-F238E27FC236}">
                    <a16:creationId xmlns:a16="http://schemas.microsoft.com/office/drawing/2014/main" id="{24D343A0-FD39-AAA1-E24F-36136A4A093B}"/>
                  </a:ext>
                </a:extLst>
              </p:cNvPr>
              <p:cNvSpPr txBox="1">
                <a:spLocks noRot="1" noChangeAspect="1" noMove="1" noResize="1" noEditPoints="1" noAdjustHandles="1" noChangeArrowheads="1" noChangeShapeType="1" noTextEdit="1"/>
              </p:cNvSpPr>
              <p:nvPr/>
            </p:nvSpPr>
            <p:spPr>
              <a:xfrm>
                <a:off x="9863555" y="1124685"/>
                <a:ext cx="515112" cy="646331"/>
              </a:xfrm>
              <a:prstGeom prst="rect">
                <a:avLst/>
              </a:prstGeom>
              <a:blipFill>
                <a:blip r:embed="rId5"/>
                <a:stretch>
                  <a:fillRect/>
                </a:stretch>
              </a:blipFill>
            </p:spPr>
            <p:txBody>
              <a:bodyPr/>
              <a:lstStyle/>
              <a:p>
                <a:r>
                  <a:rPr lang="fr-FR">
                    <a:noFill/>
                  </a:rPr>
                  <a:t> </a:t>
                </a:r>
              </a:p>
            </p:txBody>
          </p:sp>
        </mc:Fallback>
      </mc:AlternateContent>
      <p:sp>
        <p:nvSpPr>
          <p:cNvPr id="19" name="Rectangle 18">
            <a:extLst>
              <a:ext uri="{FF2B5EF4-FFF2-40B4-BE49-F238E27FC236}">
                <a16:creationId xmlns:a16="http://schemas.microsoft.com/office/drawing/2014/main" id="{209CE0B1-510B-8C5C-3280-865AE35237EF}"/>
              </a:ext>
            </a:extLst>
          </p:cNvPr>
          <p:cNvSpPr/>
          <p:nvPr/>
        </p:nvSpPr>
        <p:spPr>
          <a:xfrm>
            <a:off x="10215716" y="1014510"/>
            <a:ext cx="629265" cy="31284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A28E63E0-97DA-BD8B-7EC3-E581695E567B}"/>
                  </a:ext>
                </a:extLst>
              </p:cNvPr>
              <p:cNvSpPr txBox="1"/>
              <p:nvPr/>
            </p:nvSpPr>
            <p:spPr>
              <a:xfrm>
                <a:off x="10736829" y="1771016"/>
                <a:ext cx="515112" cy="838691"/>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smtClean="0">
                              <a:solidFill>
                                <a:schemeClr val="bg2"/>
                              </a:solidFill>
                              <a:latin typeface="Cambria Math" panose="02040503050406030204" pitchFamily="18" charset="0"/>
                            </a:rPr>
                          </m:ctrlPr>
                        </m:mPr>
                        <m:mr>
                          <m:e>
                            <m:r>
                              <m:rPr>
                                <m:nor/>
                                <m:brk m:alnAt="7"/>
                              </m:rPr>
                              <a:rPr lang="fr-FR" sz="2800" b="1">
                                <a:solidFill>
                                  <a:schemeClr val="bg2"/>
                                </a:solidFill>
                                <a:latin typeface="Comic Sans MS" panose="030F0702030302020204" pitchFamily="66" charset="0"/>
                              </a:rPr>
                              <m:t>0</m:t>
                            </m:r>
                          </m:e>
                        </m:mr>
                        <m:mr>
                          <m:e>
                            <m:r>
                              <m:rPr>
                                <m:nor/>
                              </m:rPr>
                              <a:rPr lang="fr-FR" sz="2800" b="1">
                                <a:solidFill>
                                  <a:schemeClr val="bg2"/>
                                </a:solidFill>
                                <a:latin typeface="Comic Sans MS" panose="030F0702030302020204" pitchFamily="66" charset="0"/>
                              </a:rPr>
                              <m:t>−1</m:t>
                            </m:r>
                          </m:e>
                        </m:mr>
                      </m:m>
                      <m:r>
                        <m:rPr>
                          <m:nor/>
                        </m:rPr>
                        <a:rPr lang="fr-FR" sz="2800" b="1">
                          <a:solidFill>
                            <a:schemeClr val="bg2"/>
                          </a:solidFill>
                          <a:latin typeface="Comic Sans MS" panose="030F0702030302020204" pitchFamily="66" charset="0"/>
                        </a:rPr>
                        <m:t>e</m:t>
                      </m:r>
                    </m:oMath>
                  </m:oMathPara>
                </a14:m>
                <a:endParaRPr lang="fr-FR" sz="2800" dirty="0">
                  <a:solidFill>
                    <a:schemeClr val="bg2"/>
                  </a:solidFill>
                  <a:latin typeface="Symbol" panose="05050102010706020507" pitchFamily="18" charset="2"/>
                </a:endParaRPr>
              </a:p>
            </p:txBody>
          </p:sp>
        </mc:Choice>
        <mc:Fallback xmlns="">
          <p:sp>
            <p:nvSpPr>
              <p:cNvPr id="20" name="ZoneTexte 19">
                <a:extLst>
                  <a:ext uri="{FF2B5EF4-FFF2-40B4-BE49-F238E27FC236}">
                    <a16:creationId xmlns:a16="http://schemas.microsoft.com/office/drawing/2014/main" id="{A28E63E0-97DA-BD8B-7EC3-E581695E567B}"/>
                  </a:ext>
                </a:extLst>
              </p:cNvPr>
              <p:cNvSpPr txBox="1">
                <a:spLocks noRot="1" noChangeAspect="1" noMove="1" noResize="1" noEditPoints="1" noAdjustHandles="1" noChangeArrowheads="1" noChangeShapeType="1" noTextEdit="1"/>
              </p:cNvSpPr>
              <p:nvPr/>
            </p:nvSpPr>
            <p:spPr>
              <a:xfrm>
                <a:off x="10736829" y="1771016"/>
                <a:ext cx="515112" cy="838691"/>
              </a:xfrm>
              <a:prstGeom prst="rect">
                <a:avLst/>
              </a:prstGeom>
              <a:blipFill>
                <a:blip r:embed="rId6"/>
                <a:stretch>
                  <a:fillRect r="-37647"/>
                </a:stretch>
              </a:blipFill>
            </p:spPr>
            <p:txBody>
              <a:bodyPr/>
              <a:lstStyle/>
              <a:p>
                <a:r>
                  <a:rPr lang="fr-FR">
                    <a:noFill/>
                  </a:rPr>
                  <a:t> </a:t>
                </a:r>
              </a:p>
            </p:txBody>
          </p:sp>
        </mc:Fallback>
      </mc:AlternateContent>
      <p:sp>
        <p:nvSpPr>
          <p:cNvPr id="22" name="ZoneTexte 21">
            <a:extLst>
              <a:ext uri="{FF2B5EF4-FFF2-40B4-BE49-F238E27FC236}">
                <a16:creationId xmlns:a16="http://schemas.microsoft.com/office/drawing/2014/main" id="{AE28437D-8997-A2D9-5DBD-EB2E9C5F4EA8}"/>
              </a:ext>
            </a:extLst>
          </p:cNvPr>
          <p:cNvSpPr txBox="1"/>
          <p:nvPr/>
        </p:nvSpPr>
        <p:spPr>
          <a:xfrm>
            <a:off x="0" y="5348746"/>
            <a:ext cx="12192000" cy="86119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noyaux instables qui subissent une désintégration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possèdent trop de neutrons.</a:t>
            </a:r>
          </a:p>
        </p:txBody>
      </p:sp>
      <p:sp>
        <p:nvSpPr>
          <p:cNvPr id="24" name="ZoneTexte 23">
            <a:extLst>
              <a:ext uri="{FF2B5EF4-FFF2-40B4-BE49-F238E27FC236}">
                <a16:creationId xmlns:a16="http://schemas.microsoft.com/office/drawing/2014/main" id="{03DEE55D-4F77-6DA2-DE01-154BCC4CB9FC}"/>
              </a:ext>
            </a:extLst>
          </p:cNvPr>
          <p:cNvSpPr txBox="1"/>
          <p:nvPr/>
        </p:nvSpPr>
        <p:spPr>
          <a:xfrm>
            <a:off x="4572" y="4560746"/>
            <a:ext cx="12187428"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noyau instable éjecte un électron.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7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41C1CF96-AF1A-177E-809F-951C5B761B21}"/>
                  </a:ext>
                </a:extLst>
              </p:cNvPr>
              <p:cNvSpPr txBox="1"/>
              <p:nvPr/>
            </p:nvSpPr>
            <p:spPr>
              <a:xfrm>
                <a:off x="0" y="35082"/>
                <a:ext cx="12192000" cy="6524543"/>
              </a:xfrm>
              <a:prstGeom prst="rect">
                <a:avLst/>
              </a:prstGeom>
              <a:noFill/>
            </p:spPr>
            <p:txBody>
              <a:bodyPr wrap="square">
                <a:spAutoFit/>
              </a:bodyPr>
              <a:lstStyle/>
              <a:p>
                <a:pPr algn="just">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L'électron qui, à priori, n'existe pas dans le noyau, est tout de même expulsé du noyau. Cet électron provient de la transformation d'un neutron en proton suivant l'équation: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1</m:t>
                            </m:r>
                          </m:e>
                        </m:mr>
                        <m:mr>
                          <m:e>
                            <m:r>
                              <m:rPr>
                                <m:nor/>
                              </m:rPr>
                              <a:rPr lang="fr-FR" sz="2400" b="1" i="0" smtClean="0">
                                <a:latin typeface="Comic Sans MS" panose="030F0702030302020204" pitchFamily="66" charset="0"/>
                              </a:rPr>
                              <m:t>0</m:t>
                            </m:r>
                          </m:e>
                        </m:mr>
                      </m:m>
                      <m:r>
                        <m:rPr>
                          <m:nor/>
                        </m:rPr>
                        <a:rPr lang="fr-FR" sz="2400" b="1" i="0" smtClean="0">
                          <a:latin typeface="Comic Sans MS" panose="030F0702030302020204" pitchFamily="66" charset="0"/>
                        </a:rPr>
                        <m:t>n</m:t>
                      </m:r>
                      <m:r>
                        <m:rPr>
                          <m:nor/>
                        </m:rPr>
                        <a:rPr lang="fr-FR" sz="2400" b="1" i="0" smtClean="0">
                          <a:latin typeface="Comic Sans MS" panose="030F0702030302020204" pitchFamily="66" charset="0"/>
                        </a:rPr>
                        <m:t>  </m:t>
                      </m:r>
                      <m:groupChr>
                        <m:groupChrPr>
                          <m:chr m:val="→"/>
                          <m:vertJc m:val="bot"/>
                          <m:ctrlPr>
                            <a:rPr lang="fr-FR" sz="2400" b="1" i="1" smtClean="0">
                              <a:latin typeface="Cambria Math" panose="02040503050406030204" pitchFamily="18" charset="0"/>
                            </a:rPr>
                          </m:ctrlPr>
                        </m:groupChrPr>
                        <m:e>
                          <m:r>
                            <m:rPr>
                              <m:brk m:alnAt="2"/>
                            </m:rPr>
                            <a:rPr lang="fr-FR" sz="2400" b="1" i="1" smtClean="0">
                              <a:latin typeface="Cambria Math" panose="02040503050406030204" pitchFamily="18" charset="0"/>
                            </a:rPr>
                            <m:t> </m:t>
                          </m:r>
                          <m:r>
                            <a:rPr lang="fr-FR" sz="2400" b="1" i="1" smtClean="0">
                              <a:latin typeface="Cambria Math" panose="02040503050406030204" pitchFamily="18" charset="0"/>
                            </a:rPr>
                            <m:t>             </m:t>
                          </m:r>
                        </m:e>
                      </m:groupCh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1</m:t>
                            </m:r>
                          </m:e>
                        </m:mr>
                        <m:mr>
                          <m:e>
                            <m:r>
                              <m:rPr>
                                <m:nor/>
                              </m:rPr>
                              <a:rPr lang="fr-FR" sz="2400" b="1" i="0" smtClean="0">
                                <a:latin typeface="Comic Sans MS" panose="030F0702030302020204" pitchFamily="66" charset="0"/>
                              </a:rPr>
                              <m:t>1</m:t>
                            </m:r>
                          </m:e>
                        </m:mr>
                      </m:m>
                      <m:r>
                        <m:rPr>
                          <m:nor/>
                        </m:rPr>
                        <a:rPr lang="fr-FR" sz="2400" b="1" i="0" smtClean="0">
                          <a:latin typeface="Comic Sans MS" panose="030F0702030302020204" pitchFamily="66" charset="0"/>
                        </a:rPr>
                        <m:t>p</m:t>
                      </m:r>
                      <m:r>
                        <m:rPr>
                          <m:nor/>
                        </m:rPr>
                        <a:rPr lang="fr-FR" sz="2400" b="1" i="0" smtClean="0">
                          <a:latin typeface="Comic Sans MS" panose="030F0702030302020204" pitchFamily="66" charset="0"/>
                        </a:rPr>
                        <m:t> +</m:t>
                      </m: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0</m:t>
                            </m:r>
                          </m:e>
                        </m:mr>
                        <m:mr>
                          <m:e>
                            <m:r>
                              <m:rPr>
                                <m:nor/>
                              </m:rPr>
                              <a:rPr lang="fr-FR" sz="2400" b="1" i="0" smtClean="0">
                                <a:latin typeface="Comic Sans MS" panose="030F0702030302020204" pitchFamily="66" charset="0"/>
                              </a:rPr>
                              <m:t>−1</m:t>
                            </m:r>
                          </m:e>
                        </m:mr>
                      </m:m>
                      <m:r>
                        <m:rPr>
                          <m:nor/>
                        </m:rPr>
                        <a:rPr lang="fr-FR" sz="2400" b="1" i="0" smtClean="0">
                          <a:latin typeface="Comic Sans MS" panose="030F0702030302020204" pitchFamily="66" charset="0"/>
                        </a:rPr>
                        <m:t>e</m:t>
                      </m:r>
                    </m:oMath>
                  </m:oMathPara>
                </a14:m>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spcAft>
                    <a:spcPts val="800"/>
                  </a:spcAft>
                  <a:buNone/>
                </a:pPr>
                <a:endParaRPr lang="fr-FR" sz="2400" dirty="0">
                  <a:latin typeface="Comic Sans MS" panose="030F0702030302020204" pitchFamily="66" charset="0"/>
                  <a:cs typeface="Times New Roman" panose="02020603050405020304" pitchFamily="18" charset="0"/>
                </a:endParaRPr>
              </a:p>
              <a:p>
                <a:pPr marL="0" indent="0" algn="just">
                  <a:spcAft>
                    <a:spcPts val="800"/>
                  </a:spcAft>
                  <a:buNone/>
                </a:pPr>
                <a:r>
                  <a:rPr lang="fr-FR" sz="2400" dirty="0">
                    <a:latin typeface="Comic Sans MS" panose="030F0702030302020204" pitchFamily="66" charset="0"/>
                    <a:cs typeface="Times New Roman" panose="02020603050405020304" pitchFamily="18" charset="0"/>
                  </a:rPr>
                  <a:t>Si Z est le numéro atomique du noyau père, le numéro atomique du noyau fils est Z+1. Le noyau fils se trouve donc dans la case qui suit celle du père dans le tableau périodique des éléments.</a:t>
                </a:r>
              </a:p>
              <a:p>
                <a:pPr marL="0" indent="0" algn="just">
                  <a:spcAft>
                    <a:spcPts val="800"/>
                  </a:spcAft>
                  <a:buNone/>
                </a:pPr>
                <a:endParaRPr lang="fr-FR" sz="2400" dirty="0">
                  <a:latin typeface="Comic Sans MS" panose="030F0702030302020204" pitchFamily="66" charset="0"/>
                  <a:cs typeface="Times New Roman" panose="02020603050405020304" pitchFamily="18" charset="0"/>
                </a:endParaRPr>
              </a:p>
              <a:p>
                <a:pPr algn="just">
                  <a:spcAft>
                    <a:spcPts val="800"/>
                  </a:spcAft>
                </a:pPr>
                <a:r>
                  <a:rPr lang="fr-FR" sz="2400" dirty="0">
                    <a:latin typeface="Comic Sans MS" panose="030F0702030302020204" pitchFamily="66" charset="0"/>
                    <a:cs typeface="Times New Roman" panose="02020603050405020304" pitchFamily="18" charset="0"/>
                  </a:rPr>
                  <a:t>Les particules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latin typeface="Comic Sans MS" panose="030F0702030302020204" pitchFamily="66" charset="0"/>
                    <a:cs typeface="Times New Roman" panose="02020603050405020304" pitchFamily="18" charset="0"/>
                  </a:rPr>
                  <a:t> sont expulsées avec des vitesses importantes et sont arrêtées par plusieurs mètres d'air ou par quelques centimètres d’aluminium. Ces particules sont très ionisantes et donc dangereuses.</a:t>
                </a:r>
              </a:p>
              <a:p>
                <a:pPr algn="just">
                  <a:spcAft>
                    <a:spcPts val="800"/>
                  </a:spcAft>
                </a:pPr>
                <a:r>
                  <a:rPr lang="fr-FR" sz="2400" dirty="0">
                    <a:latin typeface="Comic Sans MS" panose="030F0702030302020204" pitchFamily="66" charset="0"/>
                    <a:cs typeface="Times New Roman" panose="02020603050405020304" pitchFamily="18" charset="0"/>
                  </a:rPr>
                  <a:t>L'émission de rayonnement </a:t>
                </a:r>
                <a:r>
                  <a:rPr lang="fr-FR" sz="3600" b="1" dirty="0">
                    <a:latin typeface="Symbol" panose="05050102010706020507" pitchFamily="18" charset="2"/>
                    <a:cs typeface="Times New Roman" panose="02020603050405020304" pitchFamily="18" charset="0"/>
                  </a:rPr>
                  <a:t>g</a:t>
                </a:r>
                <a:r>
                  <a:rPr lang="fr-FR" sz="2400" dirty="0">
                    <a:latin typeface="Comic Sans MS" panose="030F0702030302020204" pitchFamily="66" charset="0"/>
                    <a:cs typeface="Times New Roman" panose="02020603050405020304" pitchFamily="18" charset="0"/>
                  </a:rPr>
                  <a:t> est une réaction secondaire qui a lieu quelques milliardièmes de seconde après la désintégration.</a:t>
                </a:r>
              </a:p>
            </p:txBody>
          </p:sp>
        </mc:Choice>
        <mc:Fallback xmlns="">
          <p:sp>
            <p:nvSpPr>
              <p:cNvPr id="3" name="ZoneTexte 2">
                <a:extLst>
                  <a:ext uri="{FF2B5EF4-FFF2-40B4-BE49-F238E27FC236}">
                    <a16:creationId xmlns:a16="http://schemas.microsoft.com/office/drawing/2014/main" id="{41C1CF96-AF1A-177E-809F-951C5B761B21}"/>
                  </a:ext>
                </a:extLst>
              </p:cNvPr>
              <p:cNvSpPr txBox="1">
                <a:spLocks noRot="1" noChangeAspect="1" noMove="1" noResize="1" noEditPoints="1" noAdjustHandles="1" noChangeArrowheads="1" noChangeShapeType="1" noTextEdit="1"/>
              </p:cNvSpPr>
              <p:nvPr/>
            </p:nvSpPr>
            <p:spPr>
              <a:xfrm>
                <a:off x="0" y="35082"/>
                <a:ext cx="12192000" cy="6524543"/>
              </a:xfrm>
              <a:prstGeom prst="rect">
                <a:avLst/>
              </a:prstGeom>
              <a:blipFill>
                <a:blip r:embed="rId2"/>
                <a:stretch>
                  <a:fillRect l="-750" t="-748" r="-750" b="-1215"/>
                </a:stretch>
              </a:blipFill>
            </p:spPr>
            <p:txBody>
              <a:bodyPr/>
              <a:lstStyle/>
              <a:p>
                <a:r>
                  <a:rPr lang="fr-FR">
                    <a:noFill/>
                  </a:rPr>
                  <a:t> </a:t>
                </a:r>
              </a:p>
            </p:txBody>
          </p:sp>
        </mc:Fallback>
      </mc:AlternateContent>
    </p:spTree>
    <p:extLst>
      <p:ext uri="{BB962C8B-B14F-4D97-AF65-F5344CB8AC3E}">
        <p14:creationId xmlns:p14="http://schemas.microsoft.com/office/powerpoint/2010/main" val="390612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46FB2DA-A88E-033E-80E7-8808CE35F87A}"/>
              </a:ext>
            </a:extLst>
          </p:cNvPr>
          <p:cNvSpPr txBox="1"/>
          <p:nvPr/>
        </p:nvSpPr>
        <p:spPr>
          <a:xfrm>
            <a:off x="0" y="1759979"/>
            <a:ext cx="12192000" cy="1015663"/>
          </a:xfrm>
          <a:prstGeom prst="rect">
            <a:avLst/>
          </a:prstGeom>
          <a:noFill/>
        </p:spPr>
        <p:txBody>
          <a:bodyPr wrap="square">
            <a:spAutoFit/>
          </a:bodyPr>
          <a:lstStyle/>
          <a:p>
            <a:pPr marL="0" indent="0" algn="just">
              <a:buNone/>
            </a:pPr>
            <a:r>
              <a:rPr lang="fr-FR" sz="2400" dirty="0">
                <a:latin typeface="Comic Sans MS" pitchFamily="66" charset="0"/>
              </a:rPr>
              <a:t>L'équation complète de la réaction de désintégration nucléaire pour une émission de type </a:t>
            </a:r>
            <a:r>
              <a:rPr lang="fr-FR" sz="3600" b="1" dirty="0">
                <a:latin typeface="Symbol" pitchFamily="18" charset="2"/>
              </a:rPr>
              <a:t>b</a:t>
            </a:r>
            <a:r>
              <a:rPr lang="fr-FR" sz="3600" b="1" baseline="30000" dirty="0">
                <a:latin typeface="Symbol" pitchFamily="18" charset="2"/>
              </a:rPr>
              <a:t>-</a:t>
            </a:r>
            <a:r>
              <a:rPr lang="fr-FR" sz="2400" dirty="0">
                <a:latin typeface="Comic Sans MS" pitchFamily="66" charset="0"/>
              </a:rPr>
              <a:t> s'écrit:</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FEBA97F6-3D58-FB15-63B7-DC5FF26542E1}"/>
                  </a:ext>
                </a:extLst>
              </p:cNvPr>
              <p:cNvSpPr txBox="1"/>
              <p:nvPr/>
            </p:nvSpPr>
            <p:spPr>
              <a:xfrm>
                <a:off x="-2" y="5530448"/>
                <a:ext cx="12192002" cy="1005916"/>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6</m:t>
                            </m:r>
                            <m:r>
                              <m:rPr>
                                <m:nor/>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27</m:t>
                            </m:r>
                          </m:e>
                        </m:mr>
                      </m:m>
                      <m:r>
                        <m:rPr>
                          <m:nor/>
                        </m:rPr>
                        <a:rPr lang="fr-FR" sz="2800" b="1" i="0" smtClean="0">
                          <a:latin typeface="Comic Sans MS" panose="030F0702030302020204" pitchFamily="66" charset="0"/>
                        </a:rPr>
                        <m:t>Co</m:t>
                      </m:r>
                      <m:r>
                        <m:rPr>
                          <m:nor/>
                        </m:rPr>
                        <a:rPr lang="fr-FR" sz="2800" b="1" i="0" smtClean="0">
                          <a:latin typeface="Comic Sans MS" panose="030F0702030302020204" pitchFamily="66" charset="0"/>
                        </a:rPr>
                        <m:t>  </m:t>
                      </m:r>
                      <m:groupChr>
                        <m:groupChrPr>
                          <m:chr m:val="→"/>
                          <m:vertJc m:val="bot"/>
                          <m:ctrlPr>
                            <a:rPr lang="fr-FR" sz="2800" b="1" i="1" smtClean="0">
                              <a:latin typeface="Cambria Math" panose="02040503050406030204" pitchFamily="18" charset="0"/>
                            </a:rPr>
                          </m:ctrlPr>
                        </m:groupChrPr>
                        <m:e>
                          <m:r>
                            <m:rPr>
                              <m:brk m:alnAt="2"/>
                            </m:rPr>
                            <a:rPr lang="fr-FR" sz="2800" b="1" i="1" smtClean="0">
                              <a:latin typeface="Cambria Math" panose="02040503050406030204" pitchFamily="18" charset="0"/>
                            </a:rPr>
                            <m:t> </m:t>
                          </m:r>
                          <m:r>
                            <a:rPr lang="fr-FR" sz="2800" b="1" i="1" smtClean="0">
                              <a:latin typeface="Cambria Math" panose="02040503050406030204" pitchFamily="18" charset="0"/>
                            </a:rPr>
                            <m:t>             </m:t>
                          </m:r>
                        </m:e>
                      </m:groupCh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6</m:t>
                            </m:r>
                            <m:r>
                              <m:rPr>
                                <m:nor/>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28</m:t>
                            </m:r>
                          </m:e>
                        </m:mr>
                      </m:m>
                      <m:r>
                        <m:rPr>
                          <m:nor/>
                        </m:rPr>
                        <a:rPr lang="fr-FR" sz="2800" b="1" i="0" smtClean="0">
                          <a:latin typeface="Comic Sans MS" panose="030F0702030302020204" pitchFamily="66" charset="0"/>
                        </a:rPr>
                        <m:t>Ni</m:t>
                      </m:r>
                      <m:r>
                        <m:rPr>
                          <m:nor/>
                        </m:rPr>
                        <a:rPr lang="fr-FR" sz="2800" b="1" i="0" smtClean="0">
                          <a:latin typeface="Comic Sans MS" panose="030F0702030302020204" pitchFamily="66" charset="0"/>
                        </a:rPr>
                        <m:t> +</m:t>
                      </m: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−1</m:t>
                            </m:r>
                          </m:e>
                        </m:mr>
                      </m:m>
                      <m:r>
                        <m:rPr>
                          <m:nor/>
                        </m:rPr>
                        <a:rPr lang="fr-FR" sz="2800" b="1" i="0" smtClean="0">
                          <a:latin typeface="Comic Sans MS" panose="030F0702030302020204" pitchFamily="66" charset="0"/>
                        </a:rPr>
                        <m:t>e</m:t>
                      </m:r>
                    </m:oMath>
                  </m:oMathPara>
                </a14:m>
                <a:endParaRPr lang="fr-FR" sz="28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FEBA97F6-3D58-FB15-63B7-DC5FF26542E1}"/>
                  </a:ext>
                </a:extLst>
              </p:cNvPr>
              <p:cNvSpPr txBox="1">
                <a:spLocks noRot="1" noChangeAspect="1" noMove="1" noResize="1" noEditPoints="1" noAdjustHandles="1" noChangeArrowheads="1" noChangeShapeType="1" noTextEdit="1"/>
              </p:cNvSpPr>
              <p:nvPr/>
            </p:nvSpPr>
            <p:spPr>
              <a:xfrm>
                <a:off x="-2" y="5530448"/>
                <a:ext cx="12192002" cy="1005916"/>
              </a:xfrm>
              <a:prstGeom prst="rect">
                <a:avLst/>
              </a:prstGeom>
              <a:blipFill>
                <a:blip r:embed="rId2"/>
                <a:stretch>
                  <a:fillRect/>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E3B95C91-2AB3-ECB7-3389-983143C6F22D}"/>
              </a:ext>
            </a:extLst>
          </p:cNvPr>
          <p:cNvSpPr txBox="1"/>
          <p:nvPr/>
        </p:nvSpPr>
        <p:spPr>
          <a:xfrm>
            <a:off x="0" y="4723175"/>
            <a:ext cx="12192000"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Equation de désintégration du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Cobalt 60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qui engendre du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Nickel 60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F502ACA7-42DF-BF15-1463-00665FDA8ACB}"/>
                  </a:ext>
                </a:extLst>
              </p:cNvPr>
              <p:cNvSpPr txBox="1"/>
              <p:nvPr/>
            </p:nvSpPr>
            <p:spPr>
              <a:xfrm>
                <a:off x="0" y="3091315"/>
                <a:ext cx="12192000" cy="9453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3200" b="1" i="1" smtClean="0">
                              <a:latin typeface="Cambria Math" panose="02040503050406030204" pitchFamily="18" charset="0"/>
                            </a:rPr>
                          </m:ctrlPr>
                        </m:mPr>
                        <m:mr>
                          <m:e>
                            <m:r>
                              <m:rPr>
                                <m:nor/>
                                <m:brk m:alnAt="7"/>
                              </m:rPr>
                              <a:rPr lang="fr-FR" sz="3200" b="1" i="0" smtClean="0">
                                <a:latin typeface="Comic Sans MS" panose="030F0702030302020204" pitchFamily="66" charset="0"/>
                              </a:rPr>
                              <m:t>A</m:t>
                            </m:r>
                          </m:e>
                        </m:mr>
                        <m:mr>
                          <m:e>
                            <m:r>
                              <m:rPr>
                                <m:nor/>
                              </m:rPr>
                              <a:rPr lang="fr-FR" sz="3200" b="1" i="0" smtClean="0">
                                <a:latin typeface="Comic Sans MS" panose="030F0702030302020204" pitchFamily="66" charset="0"/>
                              </a:rPr>
                              <m:t>Z</m:t>
                            </m:r>
                          </m:e>
                        </m:mr>
                      </m:m>
                      <m:r>
                        <m:rPr>
                          <m:nor/>
                        </m:rPr>
                        <a:rPr lang="fr-FR" sz="3200" b="1" i="0" smtClean="0">
                          <a:latin typeface="Comic Sans MS" panose="030F0702030302020204" pitchFamily="66" charset="0"/>
                        </a:rPr>
                        <m:t>X</m:t>
                      </m:r>
                      <m:r>
                        <m:rPr>
                          <m:nor/>
                        </m:rPr>
                        <a:rPr lang="fr-FR" sz="3200" b="1" i="0" smtClean="0">
                          <a:latin typeface="Comic Sans MS" panose="030F0702030302020204" pitchFamily="66" charset="0"/>
                        </a:rPr>
                        <m:t>  </m:t>
                      </m:r>
                      <m:groupChr>
                        <m:groupChrPr>
                          <m:chr m:val="→"/>
                          <m:vertJc m:val="bot"/>
                          <m:ctrlPr>
                            <a:rPr lang="fr-FR" sz="3200" b="1" i="1" smtClean="0">
                              <a:latin typeface="Cambria Math" panose="02040503050406030204" pitchFamily="18" charset="0"/>
                            </a:rPr>
                          </m:ctrlPr>
                        </m:groupChrPr>
                        <m:e>
                          <m:r>
                            <m:rPr>
                              <m:brk m:alnAt="2"/>
                            </m:rPr>
                            <a:rPr lang="fr-FR" sz="3200" b="1" i="1" smtClean="0">
                              <a:latin typeface="Cambria Math" panose="02040503050406030204" pitchFamily="18" charset="0"/>
                            </a:rPr>
                            <m:t> </m:t>
                          </m:r>
                          <m:r>
                            <a:rPr lang="fr-FR" sz="3200" b="1" i="1" smtClean="0">
                              <a:latin typeface="Cambria Math" panose="02040503050406030204" pitchFamily="18" charset="0"/>
                            </a:rPr>
                            <m:t>             </m:t>
                          </m:r>
                        </m:e>
                      </m:groupChr>
                      <m:r>
                        <a:rPr lang="fr-FR" sz="3200" b="1" i="1" smtClean="0">
                          <a:latin typeface="Cambria Math" panose="02040503050406030204" pitchFamily="18" charset="0"/>
                        </a:rPr>
                        <m:t>  </m:t>
                      </m:r>
                      <m:m>
                        <m:mPr>
                          <m:mcs>
                            <m:mc>
                              <m:mcPr>
                                <m:count m:val="1"/>
                                <m:mcJc m:val="center"/>
                              </m:mcPr>
                            </m:mc>
                          </m:mcs>
                          <m:ctrlPr>
                            <a:rPr lang="fr-FR" sz="3200" b="1" i="1">
                              <a:latin typeface="Cambria Math" panose="02040503050406030204" pitchFamily="18" charset="0"/>
                            </a:rPr>
                          </m:ctrlPr>
                        </m:mPr>
                        <m:mr>
                          <m:e>
                            <m:r>
                              <m:rPr>
                                <m:nor/>
                                <m:brk m:alnAt="7"/>
                              </m:rPr>
                              <a:rPr lang="fr-FR" sz="3200" b="1">
                                <a:latin typeface="Comic Sans MS" panose="030F0702030302020204" pitchFamily="66" charset="0"/>
                              </a:rPr>
                              <m:t>A</m:t>
                            </m:r>
                          </m:e>
                        </m:mr>
                        <m:mr>
                          <m:e>
                            <m:r>
                              <m:rPr>
                                <m:nor/>
                              </m:rPr>
                              <a:rPr lang="fr-FR" sz="3200" b="1">
                                <a:latin typeface="Comic Sans MS" panose="030F0702030302020204" pitchFamily="66" charset="0"/>
                              </a:rPr>
                              <m:t>Z</m:t>
                            </m:r>
                            <m:r>
                              <m:rPr>
                                <m:nor/>
                              </m:rPr>
                              <a:rPr lang="fr-FR" sz="3200" b="1" i="0" smtClean="0">
                                <a:latin typeface="Comic Sans MS" panose="030F0702030302020204" pitchFamily="66" charset="0"/>
                              </a:rPr>
                              <m:t>+1</m:t>
                            </m:r>
                          </m:e>
                        </m:mr>
                      </m:m>
                      <m:r>
                        <m:rPr>
                          <m:nor/>
                        </m:rPr>
                        <a:rPr lang="fr-FR" sz="3200" b="1">
                          <a:latin typeface="Comic Sans MS" panose="030F0702030302020204" pitchFamily="66" charset="0"/>
                        </a:rPr>
                        <m:t>Y</m:t>
                      </m:r>
                      <m:r>
                        <m:rPr>
                          <m:nor/>
                        </m:rPr>
                        <a:rPr lang="fr-FR" sz="3200" b="1" i="0" smtClean="0">
                          <a:latin typeface="Comic Sans MS" panose="030F0702030302020204" pitchFamily="66" charset="0"/>
                        </a:rPr>
                        <m:t> +</m:t>
                      </m:r>
                      <m:r>
                        <a:rPr lang="fr-FR" sz="3200" b="1" i="1" smtClean="0">
                          <a:latin typeface="Cambria Math" panose="02040503050406030204" pitchFamily="18" charset="0"/>
                        </a:rPr>
                        <m:t>  </m:t>
                      </m:r>
                      <m:m>
                        <m:mPr>
                          <m:mcs>
                            <m:mc>
                              <m:mcPr>
                                <m:count m:val="1"/>
                                <m:mcJc m:val="center"/>
                              </m:mcPr>
                            </m:mc>
                          </m:mcs>
                          <m:ctrlPr>
                            <a:rPr lang="fr-FR" sz="3200" b="1" i="1">
                              <a:latin typeface="Cambria Math" panose="02040503050406030204" pitchFamily="18" charset="0"/>
                            </a:rPr>
                          </m:ctrlPr>
                        </m:mPr>
                        <m:mr>
                          <m:e>
                            <m:r>
                              <m:rPr>
                                <m:nor/>
                                <m:brk m:alnAt="7"/>
                              </m:rPr>
                              <a:rPr lang="fr-FR" sz="3200" b="1" i="0" smtClean="0">
                                <a:latin typeface="Comic Sans MS" panose="030F0702030302020204" pitchFamily="66" charset="0"/>
                              </a:rPr>
                              <m:t>0</m:t>
                            </m:r>
                          </m:e>
                        </m:mr>
                        <m:mr>
                          <m:e>
                            <m:r>
                              <m:rPr>
                                <m:nor/>
                              </m:rPr>
                              <a:rPr lang="fr-FR" sz="3200" b="1" i="0" smtClean="0">
                                <a:latin typeface="Comic Sans MS" panose="030F0702030302020204" pitchFamily="66" charset="0"/>
                              </a:rPr>
                              <m:t>−1</m:t>
                            </m:r>
                          </m:e>
                        </m:mr>
                      </m:m>
                      <m:r>
                        <m:rPr>
                          <m:nor/>
                        </m:rPr>
                        <a:rPr lang="fr-FR" sz="3200" b="1" i="0" smtClean="0">
                          <a:latin typeface="Comic Sans MS" panose="030F0702030302020204" pitchFamily="66" charset="0"/>
                        </a:rPr>
                        <m:t>e</m:t>
                      </m:r>
                      <m:r>
                        <m:rPr>
                          <m:nor/>
                        </m:rPr>
                        <a:rPr lang="fr-FR" sz="3200" b="1" i="0" smtClean="0">
                          <a:latin typeface="Comic Sans MS" panose="030F0702030302020204" pitchFamily="66" charset="0"/>
                        </a:rPr>
                        <m:t> + </m:t>
                      </m:r>
                      <m:r>
                        <m:rPr>
                          <m:nor/>
                        </m:rPr>
                        <a:rPr lang="fr-FR" sz="3200" b="1" dirty="0">
                          <a:latin typeface="Symbol" pitchFamily="18" charset="2"/>
                        </a:rPr>
                        <m:t>n</m:t>
                      </m:r>
                      <m:r>
                        <m:rPr>
                          <m:nor/>
                        </m:rPr>
                        <a:rPr lang="fr-FR" sz="3200" b="1" dirty="0">
                          <a:latin typeface="Symbol" pitchFamily="18" charset="2"/>
                        </a:rPr>
                        <m:t>∗</m:t>
                      </m:r>
                    </m:oMath>
                  </m:oMathPara>
                </a14:m>
                <a:endParaRPr lang="fr-FR" sz="3200" dirty="0">
                  <a:latin typeface="Symbol" panose="05050102010706020507" pitchFamily="18" charset="2"/>
                </a:endParaRPr>
              </a:p>
            </p:txBody>
          </p:sp>
        </mc:Choice>
        <mc:Fallback xmlns="">
          <p:sp>
            <p:nvSpPr>
              <p:cNvPr id="9" name="ZoneTexte 8">
                <a:extLst>
                  <a:ext uri="{FF2B5EF4-FFF2-40B4-BE49-F238E27FC236}">
                    <a16:creationId xmlns:a16="http://schemas.microsoft.com/office/drawing/2014/main" id="{F502ACA7-42DF-BF15-1463-00665FDA8ACB}"/>
                  </a:ext>
                </a:extLst>
              </p:cNvPr>
              <p:cNvSpPr txBox="1">
                <a:spLocks noRot="1" noChangeAspect="1" noMove="1" noResize="1" noEditPoints="1" noAdjustHandles="1" noChangeArrowheads="1" noChangeShapeType="1" noTextEdit="1"/>
              </p:cNvSpPr>
              <p:nvPr/>
            </p:nvSpPr>
            <p:spPr>
              <a:xfrm>
                <a:off x="0" y="3091315"/>
                <a:ext cx="12192000" cy="945323"/>
              </a:xfrm>
              <a:prstGeom prst="rect">
                <a:avLst/>
              </a:prstGeom>
              <a:blipFill>
                <a:blip r:embed="rId3"/>
                <a:stretch>
                  <a:fillRect/>
                </a:stretch>
              </a:blipFill>
            </p:spPr>
            <p:txBody>
              <a:bodyPr/>
              <a:lstStyle/>
              <a:p>
                <a:r>
                  <a:rPr lang="fr-FR">
                    <a:noFill/>
                  </a:rPr>
                  <a:t> </a:t>
                </a:r>
              </a:p>
            </p:txBody>
          </p:sp>
        </mc:Fallback>
      </mc:AlternateContent>
      <p:sp>
        <p:nvSpPr>
          <p:cNvPr id="11" name="ZoneTexte 10">
            <a:extLst>
              <a:ext uri="{FF2B5EF4-FFF2-40B4-BE49-F238E27FC236}">
                <a16:creationId xmlns:a16="http://schemas.microsoft.com/office/drawing/2014/main" id="{6112A7A2-C555-CEB1-02B4-F9D7FBD99639}"/>
              </a:ext>
            </a:extLst>
          </p:cNvPr>
          <p:cNvSpPr txBox="1"/>
          <p:nvPr/>
        </p:nvSpPr>
        <p:spPr>
          <a:xfrm>
            <a:off x="0" y="0"/>
            <a:ext cx="12192000" cy="1569660"/>
          </a:xfrm>
          <a:prstGeom prst="rect">
            <a:avLst/>
          </a:prstGeom>
          <a:noFill/>
        </p:spPr>
        <p:txBody>
          <a:bodyPr wrap="square">
            <a:spAutoFit/>
          </a:bodyPr>
          <a:lstStyle/>
          <a:p>
            <a:pPr marL="0" indent="0" algn="just">
              <a:buNone/>
            </a:pPr>
            <a:r>
              <a:rPr lang="fr-FR" sz="2400" dirty="0">
                <a:latin typeface="Comic Sans MS" pitchFamily="66" charset="0"/>
              </a:rPr>
              <a:t>Pour assurer la conservation de l'énergie pendant la désintégration </a:t>
            </a:r>
            <a:r>
              <a:rPr lang="fr-FR" sz="3600" b="1" dirty="0">
                <a:latin typeface="Symbol" pitchFamily="18" charset="2"/>
              </a:rPr>
              <a:t>b</a:t>
            </a:r>
            <a:r>
              <a:rPr lang="fr-FR" sz="3600" b="1" baseline="30000" dirty="0">
                <a:latin typeface="Symbol" pitchFamily="18" charset="2"/>
              </a:rPr>
              <a:t>-</a:t>
            </a:r>
            <a:r>
              <a:rPr lang="fr-FR" sz="2400" dirty="0">
                <a:latin typeface="Comic Sans MS" pitchFamily="66" charset="0"/>
              </a:rPr>
              <a:t> un antineutrino </a:t>
            </a:r>
            <a:r>
              <a:rPr lang="fr-FR" sz="3600" b="1" dirty="0">
                <a:latin typeface="Symbol" pitchFamily="18" charset="2"/>
              </a:rPr>
              <a:t>n*</a:t>
            </a:r>
            <a:r>
              <a:rPr lang="fr-FR" sz="2400" dirty="0">
                <a:latin typeface="Comic Sans MS" pitchFamily="66" charset="0"/>
              </a:rPr>
              <a:t> (particule sans masse ni charge) est émis simultanément à l'électron.</a:t>
            </a:r>
          </a:p>
        </p:txBody>
      </p:sp>
    </p:spTree>
    <p:extLst>
      <p:ext uri="{BB962C8B-B14F-4D97-AF65-F5344CB8AC3E}">
        <p14:creationId xmlns:p14="http://schemas.microsoft.com/office/powerpoint/2010/main" val="241979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234DB32-E5A8-FEC5-407C-F38C02CD41DA}"/>
              </a:ext>
            </a:extLst>
          </p:cNvPr>
          <p:cNvSpPr txBox="1"/>
          <p:nvPr/>
        </p:nvSpPr>
        <p:spPr>
          <a:xfrm>
            <a:off x="0" y="0"/>
            <a:ext cx="12192000" cy="1077218"/>
          </a:xfrm>
          <a:prstGeom prst="rect">
            <a:avLst/>
          </a:prstGeom>
          <a:noFill/>
        </p:spPr>
        <p:txBody>
          <a:bodyPr wrap="square">
            <a:spAutoFit/>
          </a:bodyPr>
          <a:lstStyle/>
          <a:p>
            <a:pPr algn="ctr"/>
            <a:r>
              <a:rPr lang="fr-FR" sz="3200" b="1" dirty="0">
                <a:solidFill>
                  <a:srgbClr val="FF0000"/>
                </a:solidFill>
                <a:latin typeface="Comic Sans MS" pitchFamily="66" charset="0"/>
              </a:rPr>
              <a:t>Désintégration </a:t>
            </a:r>
            <a:r>
              <a:rPr lang="fr-FR" sz="3200" b="1" dirty="0">
                <a:solidFill>
                  <a:srgbClr val="FF0000"/>
                </a:solidFill>
                <a:latin typeface="Symbol" pitchFamily="18" charset="2"/>
              </a:rPr>
              <a:t>b</a:t>
            </a:r>
            <a:r>
              <a:rPr lang="fr-FR" sz="3200" b="1" baseline="30000" dirty="0">
                <a:solidFill>
                  <a:srgbClr val="FF0000"/>
                </a:solidFill>
                <a:latin typeface="Symbol" pitchFamily="18" charset="2"/>
              </a:rPr>
              <a:t>-</a:t>
            </a:r>
          </a:p>
          <a:p>
            <a:pPr algn="ctr"/>
            <a:r>
              <a:rPr lang="fr-FR" sz="3200" b="1" dirty="0">
                <a:solidFill>
                  <a:srgbClr val="FF0000"/>
                </a:solidFill>
                <a:latin typeface="Comic Sans MS" pitchFamily="66" charset="0"/>
              </a:rPr>
              <a:t>du Carbone 14 en Azote 14</a:t>
            </a:r>
          </a:p>
        </p:txBody>
      </p:sp>
      <p:pic>
        <p:nvPicPr>
          <p:cNvPr id="4" name="Picture 5" descr="Beta-_a">
            <a:extLst>
              <a:ext uri="{FF2B5EF4-FFF2-40B4-BE49-F238E27FC236}">
                <a16:creationId xmlns:a16="http://schemas.microsoft.com/office/drawing/2014/main" id="{21D3E03D-0C6E-70E2-7C8D-BF13843424E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607" y="1400103"/>
            <a:ext cx="10820784" cy="40577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D1D277CE-F9E8-5C3F-9674-212025C84762}"/>
                  </a:ext>
                </a:extLst>
              </p:cNvPr>
              <p:cNvSpPr txBox="1"/>
              <p:nvPr/>
            </p:nvSpPr>
            <p:spPr>
              <a:xfrm>
                <a:off x="-2" y="5530448"/>
                <a:ext cx="12192002" cy="1237647"/>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3600" b="1" i="1" smtClean="0">
                              <a:latin typeface="Cambria Math" panose="02040503050406030204" pitchFamily="18" charset="0"/>
                            </a:rPr>
                          </m:ctrlPr>
                        </m:mPr>
                        <m:mr>
                          <m:e>
                            <m:r>
                              <m:rPr>
                                <m:nor/>
                                <m:brk m:alnAt="7"/>
                              </m:rPr>
                              <a:rPr lang="fr-FR" sz="3600" b="1" i="0" smtClean="0">
                                <a:latin typeface="Comic Sans MS" panose="030F0702030302020204" pitchFamily="66" charset="0"/>
                              </a:rPr>
                              <m:t>1</m:t>
                            </m:r>
                            <m:r>
                              <m:rPr>
                                <m:nor/>
                              </m:rPr>
                              <a:rPr lang="fr-FR" sz="3600" b="1" i="0" smtClean="0">
                                <a:latin typeface="Comic Sans MS" panose="030F0702030302020204" pitchFamily="66" charset="0"/>
                              </a:rPr>
                              <m:t>4</m:t>
                            </m:r>
                          </m:e>
                        </m:mr>
                        <m:mr>
                          <m:e>
                            <m:r>
                              <m:rPr>
                                <m:nor/>
                              </m:rPr>
                              <a:rPr lang="fr-FR" sz="3600" b="1" i="0" smtClean="0">
                                <a:latin typeface="Comic Sans MS" panose="030F0702030302020204" pitchFamily="66" charset="0"/>
                              </a:rPr>
                              <m:t>6</m:t>
                            </m:r>
                          </m:e>
                        </m:mr>
                      </m:m>
                      <m:r>
                        <m:rPr>
                          <m:nor/>
                        </m:rPr>
                        <a:rPr lang="fr-FR" sz="3600" b="1" i="0" smtClean="0">
                          <a:latin typeface="Comic Sans MS" panose="030F0702030302020204" pitchFamily="66" charset="0"/>
                        </a:rPr>
                        <m:t>C</m:t>
                      </m:r>
                      <m:r>
                        <m:rPr>
                          <m:nor/>
                        </m:rPr>
                        <a:rPr lang="fr-FR" sz="3600" b="1" i="0" smtClean="0">
                          <a:latin typeface="Comic Sans MS" panose="030F0702030302020204" pitchFamily="66" charset="0"/>
                        </a:rPr>
                        <m:t>  </m:t>
                      </m:r>
                      <m:groupChr>
                        <m:groupChrPr>
                          <m:chr m:val="→"/>
                          <m:vertJc m:val="bot"/>
                          <m:ctrlPr>
                            <a:rPr lang="fr-FR" sz="3600" b="1" i="1" smtClean="0">
                              <a:latin typeface="Cambria Math" panose="02040503050406030204" pitchFamily="18" charset="0"/>
                            </a:rPr>
                          </m:ctrlPr>
                        </m:groupChrPr>
                        <m:e>
                          <m:r>
                            <m:rPr>
                              <m:brk m:alnAt="2"/>
                            </m:rPr>
                            <a:rPr lang="fr-FR" sz="3600" b="1" i="1" smtClean="0">
                              <a:latin typeface="Cambria Math" panose="02040503050406030204" pitchFamily="18" charset="0"/>
                            </a:rPr>
                            <m:t> </m:t>
                          </m:r>
                          <m:r>
                            <a:rPr lang="fr-FR" sz="3600" b="1" i="1" smtClean="0">
                              <a:latin typeface="Cambria Math" panose="02040503050406030204" pitchFamily="18" charset="0"/>
                            </a:rPr>
                            <m:t>             </m:t>
                          </m:r>
                        </m:e>
                      </m:groupCh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1</m:t>
                            </m:r>
                            <m:r>
                              <m:rPr>
                                <m:nor/>
                              </m:rPr>
                              <a:rPr lang="fr-FR" sz="3600" b="1" i="0" smtClean="0">
                                <a:latin typeface="Comic Sans MS" panose="030F0702030302020204" pitchFamily="66" charset="0"/>
                              </a:rPr>
                              <m:t>4</m:t>
                            </m:r>
                          </m:e>
                        </m:mr>
                        <m:mr>
                          <m:e>
                            <m:r>
                              <m:rPr>
                                <m:nor/>
                              </m:rPr>
                              <a:rPr lang="fr-FR" sz="3600" b="1" i="0" smtClean="0">
                                <a:latin typeface="Comic Sans MS" panose="030F0702030302020204" pitchFamily="66" charset="0"/>
                              </a:rPr>
                              <m:t>7</m:t>
                            </m:r>
                          </m:e>
                        </m:mr>
                      </m:m>
                      <m:r>
                        <m:rPr>
                          <m:nor/>
                        </m:rPr>
                        <a:rPr lang="fr-FR" sz="3600" b="1" i="0" smtClean="0">
                          <a:latin typeface="Comic Sans MS" panose="030F0702030302020204" pitchFamily="66" charset="0"/>
                        </a:rPr>
                        <m:t>N</m:t>
                      </m:r>
                      <m:r>
                        <m:rPr>
                          <m:nor/>
                        </m:rPr>
                        <a:rPr lang="fr-FR" sz="3600" b="1" i="0" smtClean="0">
                          <a:latin typeface="Comic Sans MS" panose="030F0702030302020204" pitchFamily="66" charset="0"/>
                        </a:rPr>
                        <m:t> +</m:t>
                      </m: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0</m:t>
                            </m:r>
                          </m:e>
                        </m:mr>
                        <m:mr>
                          <m:e>
                            <m:r>
                              <m:rPr>
                                <m:nor/>
                              </m:rPr>
                              <a:rPr lang="fr-FR" sz="3600" b="1" i="0" smtClean="0">
                                <a:latin typeface="Comic Sans MS" panose="030F0702030302020204" pitchFamily="66" charset="0"/>
                              </a:rPr>
                              <m:t>−1</m:t>
                            </m:r>
                          </m:e>
                        </m:mr>
                      </m:m>
                      <m:r>
                        <m:rPr>
                          <m:nor/>
                        </m:rPr>
                        <a:rPr lang="fr-FR" sz="3600" b="1" i="0" smtClean="0">
                          <a:latin typeface="Comic Sans MS" panose="030F0702030302020204" pitchFamily="66" charset="0"/>
                        </a:rPr>
                        <m:t>e</m:t>
                      </m:r>
                    </m:oMath>
                  </m:oMathPara>
                </a14:m>
                <a:endParaRPr lang="fr-FR" sz="36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D1D277CE-F9E8-5C3F-9674-212025C84762}"/>
                  </a:ext>
                </a:extLst>
              </p:cNvPr>
              <p:cNvSpPr txBox="1">
                <a:spLocks noRot="1" noChangeAspect="1" noMove="1" noResize="1" noEditPoints="1" noAdjustHandles="1" noChangeArrowheads="1" noChangeShapeType="1" noTextEdit="1"/>
              </p:cNvSpPr>
              <p:nvPr/>
            </p:nvSpPr>
            <p:spPr>
              <a:xfrm>
                <a:off x="-2" y="5530448"/>
                <a:ext cx="12192002" cy="1237647"/>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06690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0197A04-3CFB-3B5B-701E-20E15C492A9F}"/>
              </a:ext>
            </a:extLst>
          </p:cNvPr>
          <p:cNvSpPr txBox="1"/>
          <p:nvPr/>
        </p:nvSpPr>
        <p:spPr>
          <a:xfrm>
            <a:off x="1" y="0"/>
            <a:ext cx="12192000" cy="646331"/>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La radioactivité </a:t>
            </a:r>
            <a:r>
              <a:rPr lang="fr-FR" sz="3600" b="1" dirty="0">
                <a:solidFill>
                  <a:srgbClr val="FF0000"/>
                </a:solidFill>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98FD91F9-F1A4-2AC5-B348-52596EEF78FF}"/>
                  </a:ext>
                </a:extLst>
              </p:cNvPr>
              <p:cNvSpPr txBox="1"/>
              <p:nvPr/>
            </p:nvSpPr>
            <p:spPr>
              <a:xfrm>
                <a:off x="1524" y="646331"/>
                <a:ext cx="7749896" cy="256698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radioactivité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ne concerne que des noyaux artificiels, c'est-à-dire des noyaux engendrés par des réactions nucléaires réalisées par l'homme.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Des noyaux sont dits radioactifs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s'ils émettent des positons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e</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notés </a:t>
                </a:r>
                <a14:m>
                  <m:oMath xmlns:m="http://schemas.openxmlformats.org/officeDocument/2006/math">
                    <m:sPre>
                      <m:sPrePr>
                        <m:ctrlPr>
                          <a:rPr lang="fr-FR" sz="2400" b="0" i="1" smtClean="0">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+1</m:t>
                        </m:r>
                      </m:sub>
                      <m:sup>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0</m:t>
                        </m:r>
                      </m:sup>
                      <m:e>
                        <m:r>
                          <m:rPr>
                            <m:nor/>
                          </m:rPr>
                          <a:rPr lang="fr-FR" sz="2400" b="0" i="0" smtClean="0">
                            <a:latin typeface="Comic Sans MS" panose="030F0702030302020204" pitchFamily="66" charset="0"/>
                            <a:ea typeface="Calibri" panose="020F0502020204030204" pitchFamily="34" charset="0"/>
                            <a:cs typeface="Times New Roman" panose="02020603050405020304" pitchFamily="18" charset="0"/>
                          </a:rPr>
                          <m:t>e</m:t>
                        </m:r>
                      </m:e>
                    </m:sPre>
                    <m:r>
                      <a:rPr lang="fr-FR" sz="24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98FD91F9-F1A4-2AC5-B348-52596EEF78FF}"/>
                  </a:ext>
                </a:extLst>
              </p:cNvPr>
              <p:cNvSpPr txBox="1">
                <a:spLocks noRot="1" noChangeAspect="1" noMove="1" noResize="1" noEditPoints="1" noAdjustHandles="1" noChangeArrowheads="1" noChangeShapeType="1" noTextEdit="1"/>
              </p:cNvSpPr>
              <p:nvPr/>
            </p:nvSpPr>
            <p:spPr>
              <a:xfrm>
                <a:off x="1524" y="646331"/>
                <a:ext cx="7749896" cy="2566985"/>
              </a:xfrm>
              <a:prstGeom prst="rect">
                <a:avLst/>
              </a:prstGeom>
              <a:blipFill>
                <a:blip r:embed="rId2"/>
                <a:stretch>
                  <a:fillRect l="-1179" t="-2138" r="-1179" b="-19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9626F978-3D0C-0CA1-954A-7D1131F4924C}"/>
                  </a:ext>
                </a:extLst>
              </p:cNvPr>
              <p:cNvSpPr txBox="1"/>
              <p:nvPr/>
            </p:nvSpPr>
            <p:spPr>
              <a:xfrm>
                <a:off x="-1" y="3239198"/>
                <a:ext cx="12190475" cy="177234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D'après les lois de conservation de Soddy, l'équation de la réaction de désintégration nucléaire pour une émission de type </a:t>
                </a:r>
                <a:r>
                  <a:rPr lang="fr-FR" sz="2400"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s'écrit: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A</m:t>
                            </m:r>
                          </m:e>
                        </m:mr>
                        <m:mr>
                          <m:e>
                            <m:r>
                              <m:rPr>
                                <m:nor/>
                              </m:rPr>
                              <a:rPr lang="fr-FR" sz="2400" b="1" i="0" smtClean="0">
                                <a:latin typeface="Comic Sans MS" panose="030F0702030302020204" pitchFamily="66" charset="0"/>
                              </a:rPr>
                              <m:t>Z</m:t>
                            </m:r>
                          </m:e>
                        </m:mr>
                      </m:m>
                      <m:r>
                        <m:rPr>
                          <m:nor/>
                        </m:rPr>
                        <a:rPr lang="fr-FR" sz="2400" b="1" i="0" smtClean="0">
                          <a:latin typeface="Comic Sans MS" panose="030F0702030302020204" pitchFamily="66" charset="0"/>
                        </a:rPr>
                        <m:t>X</m:t>
                      </m:r>
                      <m:r>
                        <m:rPr>
                          <m:nor/>
                        </m:rPr>
                        <a:rPr lang="fr-FR" sz="2400" b="1" i="0" smtClean="0">
                          <a:latin typeface="Comic Sans MS" panose="030F0702030302020204" pitchFamily="66" charset="0"/>
                        </a:rPr>
                        <m:t>  </m:t>
                      </m:r>
                      <m:groupChr>
                        <m:groupChrPr>
                          <m:chr m:val="→"/>
                          <m:vertJc m:val="bot"/>
                          <m:ctrlPr>
                            <a:rPr lang="fr-FR" sz="2400" b="1" i="1" smtClean="0">
                              <a:latin typeface="Cambria Math" panose="02040503050406030204" pitchFamily="18" charset="0"/>
                            </a:rPr>
                          </m:ctrlPr>
                        </m:groupChrPr>
                        <m:e>
                          <m:r>
                            <m:rPr>
                              <m:brk m:alnAt="2"/>
                            </m:rPr>
                            <a:rPr lang="fr-FR" sz="2400" b="1" i="1" smtClean="0">
                              <a:latin typeface="Cambria Math" panose="02040503050406030204" pitchFamily="18" charset="0"/>
                            </a:rPr>
                            <m:t> </m:t>
                          </m:r>
                          <m:r>
                            <a:rPr lang="fr-FR" sz="2400" b="1" i="1" smtClean="0">
                              <a:latin typeface="Cambria Math" panose="02040503050406030204" pitchFamily="18" charset="0"/>
                            </a:rPr>
                            <m:t>             </m:t>
                          </m:r>
                        </m:e>
                      </m:groupCh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a:latin typeface="Comic Sans MS" panose="030F0702030302020204" pitchFamily="66" charset="0"/>
                              </a:rPr>
                              <m:t>A</m:t>
                            </m:r>
                          </m:e>
                        </m:mr>
                        <m:mr>
                          <m:e>
                            <m:r>
                              <m:rPr>
                                <m:nor/>
                              </m:rPr>
                              <a:rPr lang="fr-FR" sz="2400" b="1">
                                <a:latin typeface="Comic Sans MS" panose="030F0702030302020204" pitchFamily="66" charset="0"/>
                              </a:rPr>
                              <m:t>Z</m:t>
                            </m:r>
                            <m:r>
                              <m:rPr>
                                <m:nor/>
                              </m:rPr>
                              <a:rPr lang="fr-FR" sz="2400" b="1" i="0" smtClean="0">
                                <a:latin typeface="Comic Sans MS" panose="030F0702030302020204" pitchFamily="66" charset="0"/>
                              </a:rPr>
                              <m:t>−1</m:t>
                            </m:r>
                          </m:e>
                        </m:mr>
                      </m:m>
                      <m:r>
                        <m:rPr>
                          <m:nor/>
                        </m:rPr>
                        <a:rPr lang="fr-FR" sz="2400" b="1">
                          <a:latin typeface="Comic Sans MS" panose="030F0702030302020204" pitchFamily="66" charset="0"/>
                        </a:rPr>
                        <m:t>Y</m:t>
                      </m:r>
                      <m:r>
                        <m:rPr>
                          <m:nor/>
                        </m:rPr>
                        <a:rPr lang="fr-FR" sz="2400" b="1" i="0" smtClean="0">
                          <a:latin typeface="Comic Sans MS" panose="030F0702030302020204" pitchFamily="66" charset="0"/>
                        </a:rPr>
                        <m:t> +</m:t>
                      </m: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0</m:t>
                            </m:r>
                          </m:e>
                        </m:mr>
                        <m:mr>
                          <m:e>
                            <m:r>
                              <m:rPr>
                                <m:nor/>
                              </m:rPr>
                              <a:rPr lang="fr-FR" sz="2400" b="1" i="0" smtClean="0">
                                <a:latin typeface="Comic Sans MS" panose="030F0702030302020204" pitchFamily="66" charset="0"/>
                              </a:rPr>
                              <m:t>+1</m:t>
                            </m:r>
                          </m:e>
                        </m:mr>
                      </m:m>
                      <m:r>
                        <m:rPr>
                          <m:nor/>
                        </m:rPr>
                        <a:rPr lang="fr-FR" sz="2400" b="1" i="0" smtClean="0">
                          <a:latin typeface="Comic Sans MS" panose="030F0702030302020204" pitchFamily="66" charset="0"/>
                        </a:rPr>
                        <m:t>e</m:t>
                      </m:r>
                    </m:oMath>
                  </m:oMathPara>
                </a14:m>
                <a:endParaRPr lang="fr-FR" sz="2400" b="1"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9626F978-3D0C-0CA1-954A-7D1131F4924C}"/>
                  </a:ext>
                </a:extLst>
              </p:cNvPr>
              <p:cNvSpPr txBox="1">
                <a:spLocks noRot="1" noChangeAspect="1" noMove="1" noResize="1" noEditPoints="1" noAdjustHandles="1" noChangeArrowheads="1" noChangeShapeType="1" noTextEdit="1"/>
              </p:cNvSpPr>
              <p:nvPr/>
            </p:nvSpPr>
            <p:spPr>
              <a:xfrm>
                <a:off x="-1" y="3239198"/>
                <a:ext cx="12190475" cy="1772345"/>
              </a:xfrm>
              <a:prstGeom prst="rect">
                <a:avLst/>
              </a:prstGeom>
              <a:blipFill>
                <a:blip r:embed="rId3"/>
                <a:stretch>
                  <a:fillRect l="-750" t="-2405" r="-750"/>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69C7B0E1-2ABC-FD53-E30A-BEFB3064B4AE}"/>
              </a:ext>
            </a:extLst>
          </p:cNvPr>
          <p:cNvSpPr txBox="1"/>
          <p:nvPr/>
        </p:nvSpPr>
        <p:spPr>
          <a:xfrm>
            <a:off x="0" y="5988626"/>
            <a:ext cx="12190474" cy="63632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noyaux instables qui subissent une désintégration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possèdent trop de protons.</a:t>
            </a:r>
          </a:p>
        </p:txBody>
      </p:sp>
      <p:pic>
        <p:nvPicPr>
          <p:cNvPr id="10" name="Picture 6">
            <a:extLst>
              <a:ext uri="{FF2B5EF4-FFF2-40B4-BE49-F238E27FC236}">
                <a16:creationId xmlns:a16="http://schemas.microsoft.com/office/drawing/2014/main" id="{890D4673-6649-7701-F804-E261DD4BD3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8"/>
          <a:stretch/>
        </p:blipFill>
        <p:spPr bwMode="auto">
          <a:xfrm>
            <a:off x="7751419" y="840774"/>
            <a:ext cx="4440581" cy="225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D67CFA95-9203-FDD3-575B-1275AAD2E8B1}"/>
                  </a:ext>
                </a:extLst>
              </p:cNvPr>
              <p:cNvSpPr txBox="1"/>
              <p:nvPr/>
            </p:nvSpPr>
            <p:spPr>
              <a:xfrm>
                <a:off x="9854411" y="960680"/>
                <a:ext cx="51511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r-FR" sz="3600" b="1" i="0" smtClean="0">
                          <a:solidFill>
                            <a:schemeClr val="bg2"/>
                          </a:solidFill>
                          <a:latin typeface="Symbol" panose="05050102010706020507" pitchFamily="18" charset="2"/>
                        </a:rPr>
                        <m:t>g</m:t>
                      </m:r>
                    </m:oMath>
                  </m:oMathPara>
                </a14:m>
                <a:endParaRPr lang="fr-FR" sz="3600" dirty="0">
                  <a:solidFill>
                    <a:schemeClr val="bg2"/>
                  </a:solidFill>
                  <a:latin typeface="Symbol" panose="05050102010706020507" pitchFamily="18" charset="2"/>
                </a:endParaRPr>
              </a:p>
            </p:txBody>
          </p:sp>
        </mc:Choice>
        <mc:Fallback xmlns="">
          <p:sp>
            <p:nvSpPr>
              <p:cNvPr id="11" name="ZoneTexte 10">
                <a:extLst>
                  <a:ext uri="{FF2B5EF4-FFF2-40B4-BE49-F238E27FC236}">
                    <a16:creationId xmlns:a16="http://schemas.microsoft.com/office/drawing/2014/main" id="{D67CFA95-9203-FDD3-575B-1275AAD2E8B1}"/>
                  </a:ext>
                </a:extLst>
              </p:cNvPr>
              <p:cNvSpPr txBox="1">
                <a:spLocks noRot="1" noChangeAspect="1" noMove="1" noResize="1" noEditPoints="1" noAdjustHandles="1" noChangeArrowheads="1" noChangeShapeType="1" noTextEdit="1"/>
              </p:cNvSpPr>
              <p:nvPr/>
            </p:nvSpPr>
            <p:spPr>
              <a:xfrm>
                <a:off x="9854411" y="960680"/>
                <a:ext cx="515112" cy="646331"/>
              </a:xfrm>
              <a:prstGeom prst="rect">
                <a:avLst/>
              </a:prstGeom>
              <a:blipFill>
                <a:blip r:embed="rId5"/>
                <a:stretch>
                  <a:fillRect/>
                </a:stretch>
              </a:blipFill>
            </p:spPr>
            <p:txBody>
              <a:bodyPr/>
              <a:lstStyle/>
              <a:p>
                <a:r>
                  <a:rPr lang="fr-FR">
                    <a:noFill/>
                  </a:rPr>
                  <a:t> </a:t>
                </a:r>
              </a:p>
            </p:txBody>
          </p:sp>
        </mc:Fallback>
      </mc:AlternateContent>
      <p:sp>
        <p:nvSpPr>
          <p:cNvPr id="12" name="Rectangle 11">
            <a:extLst>
              <a:ext uri="{FF2B5EF4-FFF2-40B4-BE49-F238E27FC236}">
                <a16:creationId xmlns:a16="http://schemas.microsoft.com/office/drawing/2014/main" id="{14E83043-54DD-7C60-EC31-5FD2AB89F509}"/>
              </a:ext>
            </a:extLst>
          </p:cNvPr>
          <p:cNvSpPr/>
          <p:nvPr/>
        </p:nvSpPr>
        <p:spPr>
          <a:xfrm>
            <a:off x="10206572" y="841361"/>
            <a:ext cx="629265" cy="31284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1A88B459-ADAC-B13E-E11B-1BCB5A68F979}"/>
                  </a:ext>
                </a:extLst>
              </p:cNvPr>
              <p:cNvSpPr txBox="1"/>
              <p:nvPr/>
            </p:nvSpPr>
            <p:spPr>
              <a:xfrm>
                <a:off x="10727685" y="1607011"/>
                <a:ext cx="515112" cy="838691"/>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smtClean="0">
                              <a:solidFill>
                                <a:schemeClr val="bg2"/>
                              </a:solidFill>
                              <a:latin typeface="Cambria Math" panose="02040503050406030204" pitchFamily="18" charset="0"/>
                            </a:rPr>
                          </m:ctrlPr>
                        </m:mPr>
                        <m:mr>
                          <m:e>
                            <m:r>
                              <m:rPr>
                                <m:nor/>
                                <m:brk m:alnAt="7"/>
                              </m:rPr>
                              <a:rPr lang="fr-FR" sz="2800" b="1">
                                <a:solidFill>
                                  <a:schemeClr val="bg2"/>
                                </a:solidFill>
                                <a:latin typeface="Comic Sans MS" panose="030F0702030302020204" pitchFamily="66" charset="0"/>
                              </a:rPr>
                              <m:t>0</m:t>
                            </m:r>
                          </m:e>
                        </m:mr>
                        <m:mr>
                          <m:e>
                            <m:r>
                              <m:rPr>
                                <m:nor/>
                              </m:rPr>
                              <a:rPr lang="fr-FR" sz="2800" b="1">
                                <a:solidFill>
                                  <a:schemeClr val="bg2"/>
                                </a:solidFill>
                                <a:latin typeface="Comic Sans MS" panose="030F0702030302020204" pitchFamily="66" charset="0"/>
                              </a:rPr>
                              <m:t>1</m:t>
                            </m:r>
                          </m:e>
                        </m:mr>
                      </m:m>
                      <m:r>
                        <m:rPr>
                          <m:nor/>
                        </m:rPr>
                        <a:rPr lang="fr-FR" sz="2800" b="1">
                          <a:solidFill>
                            <a:schemeClr val="bg2"/>
                          </a:solidFill>
                          <a:latin typeface="Comic Sans MS" panose="030F0702030302020204" pitchFamily="66" charset="0"/>
                        </a:rPr>
                        <m:t>e</m:t>
                      </m:r>
                    </m:oMath>
                  </m:oMathPara>
                </a14:m>
                <a:endParaRPr lang="fr-FR" sz="2800" dirty="0">
                  <a:solidFill>
                    <a:schemeClr val="bg2"/>
                  </a:solidFill>
                  <a:latin typeface="Symbol" panose="05050102010706020507" pitchFamily="18" charset="2"/>
                </a:endParaRPr>
              </a:p>
            </p:txBody>
          </p:sp>
        </mc:Choice>
        <mc:Fallback xmlns="">
          <p:sp>
            <p:nvSpPr>
              <p:cNvPr id="13" name="ZoneTexte 12">
                <a:extLst>
                  <a:ext uri="{FF2B5EF4-FFF2-40B4-BE49-F238E27FC236}">
                    <a16:creationId xmlns:a16="http://schemas.microsoft.com/office/drawing/2014/main" id="{1A88B459-ADAC-B13E-E11B-1BCB5A68F979}"/>
                  </a:ext>
                </a:extLst>
              </p:cNvPr>
              <p:cNvSpPr txBox="1">
                <a:spLocks noRot="1" noChangeAspect="1" noMove="1" noResize="1" noEditPoints="1" noAdjustHandles="1" noChangeArrowheads="1" noChangeShapeType="1" noTextEdit="1"/>
              </p:cNvSpPr>
              <p:nvPr/>
            </p:nvSpPr>
            <p:spPr>
              <a:xfrm>
                <a:off x="10727685" y="1607011"/>
                <a:ext cx="515112" cy="838691"/>
              </a:xfrm>
              <a:prstGeom prst="rect">
                <a:avLst/>
              </a:prstGeom>
              <a:blipFill>
                <a:blip r:embed="rId6"/>
                <a:stretch>
                  <a:fillRect/>
                </a:stretch>
              </a:blipFill>
            </p:spPr>
            <p:txBody>
              <a:bodyPr/>
              <a:lstStyle/>
              <a:p>
                <a:r>
                  <a:rPr lang="fr-FR">
                    <a:noFill/>
                  </a:rPr>
                  <a:t> </a:t>
                </a:r>
              </a:p>
            </p:txBody>
          </p:sp>
        </mc:Fallback>
      </mc:AlternateContent>
      <p:sp>
        <p:nvSpPr>
          <p:cNvPr id="15" name="ZoneTexte 14">
            <a:extLst>
              <a:ext uri="{FF2B5EF4-FFF2-40B4-BE49-F238E27FC236}">
                <a16:creationId xmlns:a16="http://schemas.microsoft.com/office/drawing/2014/main" id="{799E33AA-AEC3-95E9-8C59-A6A77E677539}"/>
              </a:ext>
            </a:extLst>
          </p:cNvPr>
          <p:cNvSpPr txBox="1"/>
          <p:nvPr/>
        </p:nvSpPr>
        <p:spPr>
          <a:xfrm>
            <a:off x="0" y="5258869"/>
            <a:ext cx="12190474"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noyau instable éjecte un positron.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95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4B5601B8-2E0E-5703-B931-E2927A688332}"/>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Atomes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au 1">
                <a:extLst>
                  <a:ext uri="{FF2B5EF4-FFF2-40B4-BE49-F238E27FC236}">
                    <a16:creationId xmlns:a16="http://schemas.microsoft.com/office/drawing/2014/main" id="{8B80E855-02C3-089D-F9C1-A24BA96724EF}"/>
                  </a:ext>
                </a:extLst>
              </p:cNvPr>
              <p:cNvGraphicFramePr>
                <a:graphicFrameLocks noGrp="1"/>
              </p:cNvGraphicFramePr>
              <p:nvPr>
                <p:extLst>
                  <p:ext uri="{D42A27DB-BD31-4B8C-83A1-F6EECF244321}">
                    <p14:modId xmlns:p14="http://schemas.microsoft.com/office/powerpoint/2010/main" val="2951893077"/>
                  </p:ext>
                </p:extLst>
              </p:nvPr>
            </p:nvGraphicFramePr>
            <p:xfrm>
              <a:off x="2578973" y="1370076"/>
              <a:ext cx="7031006" cy="1243711"/>
            </p:xfrm>
            <a:graphic>
              <a:graphicData uri="http://schemas.openxmlformats.org/drawingml/2006/table">
                <a:tbl>
                  <a:tblPr>
                    <a:tableStyleId>{5C22544A-7EE6-4342-B048-85BDC9FD1C3A}</a:tableStyleId>
                  </a:tblPr>
                  <a:tblGrid>
                    <a:gridCol w="1562843">
                      <a:extLst>
                        <a:ext uri="{9D8B030D-6E8A-4147-A177-3AD203B41FA5}">
                          <a16:colId xmlns:a16="http://schemas.microsoft.com/office/drawing/2014/main" val="2062014283"/>
                        </a:ext>
                      </a:extLst>
                    </a:gridCol>
                    <a:gridCol w="5468163">
                      <a:extLst>
                        <a:ext uri="{9D8B030D-6E8A-4147-A177-3AD203B41FA5}">
                          <a16:colId xmlns:a16="http://schemas.microsoft.com/office/drawing/2014/main" val="2947182559"/>
                        </a:ext>
                      </a:extLst>
                    </a:gridCol>
                  </a:tblGrid>
                  <a:tr h="636905">
                    <a:tc>
                      <a:txBody>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5400" i="1" smtClean="0">
                                        <a:solidFill>
                                          <a:schemeClr val="tx1"/>
                                        </a:solidFill>
                                        <a:effectLst/>
                                        <a:latin typeface="Cambria Math" panose="02040503050406030204" pitchFamily="18" charset="0"/>
                                      </a:rPr>
                                    </m:ctrlPr>
                                  </m:sPrePr>
                                  <m:sub>
                                    <m:r>
                                      <m:rPr>
                                        <m:nor/>
                                      </m:rPr>
                                      <a:rPr lang="fr-FR" sz="3600">
                                        <a:solidFill>
                                          <a:schemeClr val="tx1"/>
                                        </a:solidFill>
                                        <a:effectLst/>
                                        <a:latin typeface="Comic Sans MS" panose="030F0702030302020204" pitchFamily="66" charset="0"/>
                                      </a:rPr>
                                      <m:t>Z</m:t>
                                    </m:r>
                                  </m:sub>
                                  <m:sup>
                                    <m:r>
                                      <m:rPr>
                                        <m:nor/>
                                      </m:rPr>
                                      <a:rPr lang="fr-FR" sz="3600">
                                        <a:solidFill>
                                          <a:schemeClr val="tx1"/>
                                        </a:solidFill>
                                        <a:effectLst/>
                                        <a:latin typeface="Comic Sans MS" panose="030F0702030302020204" pitchFamily="66" charset="0"/>
                                      </a:rPr>
                                      <m:t>A</m:t>
                                    </m:r>
                                  </m:sup>
                                  <m:e>
                                    <m:r>
                                      <m:rPr>
                                        <m:nor/>
                                      </m:rPr>
                                      <a:rPr lang="fr-FR" sz="5400">
                                        <a:solidFill>
                                          <a:schemeClr val="tx1"/>
                                        </a:solidFill>
                                        <a:effectLst/>
                                        <a:latin typeface="Comic Sans MS" panose="030F0702030302020204" pitchFamily="66" charset="0"/>
                                      </a:rPr>
                                      <m:t>X</m:t>
                                    </m:r>
                                  </m:e>
                                </m:sPre>
                              </m:oMath>
                            </m:oMathPara>
                          </a14:m>
                          <a:endParaRPr lang="fr-FR"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88900" algn="just">
                            <a:lnSpc>
                              <a:spcPct val="107000"/>
                            </a:lnSpc>
                            <a:spcAft>
                              <a:spcPts val="800"/>
                            </a:spcAft>
                          </a:pPr>
                          <a:r>
                            <a:rPr lang="fr-FR" sz="3600" dirty="0">
                              <a:solidFill>
                                <a:schemeClr val="tx1"/>
                              </a:solidFill>
                              <a:effectLst/>
                              <a:latin typeface="Comic Sans MS" panose="030F0702030302020204" pitchFamily="66" charset="0"/>
                            </a:rPr>
                            <a:t>A: Nombre de masse</a:t>
                          </a:r>
                          <a:endParaRPr lang="fr-FR" sz="3200" dirty="0">
                            <a:solidFill>
                              <a:schemeClr val="tx1"/>
                            </a:solidFill>
                            <a:effectLst/>
                            <a:latin typeface="Comic Sans MS" panose="030F0702030302020204" pitchFamily="66" charset="0"/>
                          </a:endParaRPr>
                        </a:p>
                        <a:p>
                          <a:pPr marL="88900" algn="just">
                            <a:lnSpc>
                              <a:spcPct val="107000"/>
                            </a:lnSpc>
                            <a:spcAft>
                              <a:spcPts val="800"/>
                            </a:spcAft>
                          </a:pPr>
                          <a:r>
                            <a:rPr lang="fr-FR" sz="3600" dirty="0">
                              <a:solidFill>
                                <a:schemeClr val="tx1"/>
                              </a:solidFill>
                              <a:effectLst/>
                              <a:latin typeface="Comic Sans MS" panose="030F0702030302020204" pitchFamily="66" charset="0"/>
                            </a:rPr>
                            <a:t>Z: Numéro atomique</a:t>
                          </a:r>
                          <a:endParaRPr lang="fr-FR"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468529"/>
                      </a:ext>
                    </a:extLst>
                  </a:tr>
                </a:tbl>
              </a:graphicData>
            </a:graphic>
          </p:graphicFrame>
        </mc:Choice>
        <mc:Fallback xmlns="">
          <p:graphicFrame>
            <p:nvGraphicFramePr>
              <p:cNvPr id="2" name="Tableau 1">
                <a:extLst>
                  <a:ext uri="{FF2B5EF4-FFF2-40B4-BE49-F238E27FC236}">
                    <a16:creationId xmlns:a16="http://schemas.microsoft.com/office/drawing/2014/main" id="{8B80E855-02C3-089D-F9C1-A24BA96724EF}"/>
                  </a:ext>
                </a:extLst>
              </p:cNvPr>
              <p:cNvGraphicFramePr>
                <a:graphicFrameLocks noGrp="1"/>
              </p:cNvGraphicFramePr>
              <p:nvPr>
                <p:extLst>
                  <p:ext uri="{D42A27DB-BD31-4B8C-83A1-F6EECF244321}">
                    <p14:modId xmlns:p14="http://schemas.microsoft.com/office/powerpoint/2010/main" val="2951893077"/>
                  </p:ext>
                </p:extLst>
              </p:nvPr>
            </p:nvGraphicFramePr>
            <p:xfrm>
              <a:off x="2578973" y="1370076"/>
              <a:ext cx="7031006" cy="1243711"/>
            </p:xfrm>
            <a:graphic>
              <a:graphicData uri="http://schemas.openxmlformats.org/drawingml/2006/table">
                <a:tbl>
                  <a:tblPr>
                    <a:tableStyleId>{5C22544A-7EE6-4342-B048-85BDC9FD1C3A}</a:tableStyleId>
                  </a:tblPr>
                  <a:tblGrid>
                    <a:gridCol w="1562843">
                      <a:extLst>
                        <a:ext uri="{9D8B030D-6E8A-4147-A177-3AD203B41FA5}">
                          <a16:colId xmlns:a16="http://schemas.microsoft.com/office/drawing/2014/main" val="2062014283"/>
                        </a:ext>
                      </a:extLst>
                    </a:gridCol>
                    <a:gridCol w="5468163">
                      <a:extLst>
                        <a:ext uri="{9D8B030D-6E8A-4147-A177-3AD203B41FA5}">
                          <a16:colId xmlns:a16="http://schemas.microsoft.com/office/drawing/2014/main" val="2947182559"/>
                        </a:ext>
                      </a:extLst>
                    </a:gridCol>
                  </a:tblGrid>
                  <a:tr h="1243711">
                    <a:tc>
                      <a:txBody>
                        <a:bodyPr/>
                        <a:lstStyle/>
                        <a:p>
                          <a:endParaRPr lang="fr-F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2"/>
                          <a:stretch>
                            <a:fillRect t="-10244" r="-349027" b="-21951"/>
                          </a:stretch>
                        </a:blipFill>
                      </a:tcPr>
                    </a:tc>
                    <a:tc>
                      <a:txBody>
                        <a:bodyPr/>
                        <a:lstStyle/>
                        <a:p>
                          <a:pPr marL="88900" algn="just">
                            <a:lnSpc>
                              <a:spcPct val="107000"/>
                            </a:lnSpc>
                            <a:spcAft>
                              <a:spcPts val="800"/>
                            </a:spcAft>
                          </a:pPr>
                          <a:r>
                            <a:rPr lang="fr-FR" sz="3600" dirty="0">
                              <a:solidFill>
                                <a:schemeClr val="tx1"/>
                              </a:solidFill>
                              <a:effectLst/>
                              <a:latin typeface="Comic Sans MS" panose="030F0702030302020204" pitchFamily="66" charset="0"/>
                            </a:rPr>
                            <a:t>A: Nombre de masse</a:t>
                          </a:r>
                          <a:endParaRPr lang="fr-FR" sz="3200" dirty="0">
                            <a:solidFill>
                              <a:schemeClr val="tx1"/>
                            </a:solidFill>
                            <a:effectLst/>
                            <a:latin typeface="Comic Sans MS" panose="030F0702030302020204" pitchFamily="66" charset="0"/>
                          </a:endParaRPr>
                        </a:p>
                        <a:p>
                          <a:pPr marL="88900" algn="just">
                            <a:lnSpc>
                              <a:spcPct val="107000"/>
                            </a:lnSpc>
                            <a:spcAft>
                              <a:spcPts val="800"/>
                            </a:spcAft>
                          </a:pPr>
                          <a:r>
                            <a:rPr lang="fr-FR" sz="3600" dirty="0">
                              <a:solidFill>
                                <a:schemeClr val="tx1"/>
                              </a:solidFill>
                              <a:effectLst/>
                              <a:latin typeface="Comic Sans MS" panose="030F0702030302020204" pitchFamily="66" charset="0"/>
                            </a:rPr>
                            <a:t>Z: Numéro atomique</a:t>
                          </a:r>
                          <a:endParaRPr lang="fr-FR"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0468529"/>
                      </a:ext>
                    </a:extLst>
                  </a:tr>
                </a:tbl>
              </a:graphicData>
            </a:graphic>
          </p:graphicFrame>
        </mc:Fallback>
      </mc:AlternateContent>
      <p:sp>
        <p:nvSpPr>
          <p:cNvPr id="5" name="Rectangle 1">
            <a:extLst>
              <a:ext uri="{FF2B5EF4-FFF2-40B4-BE49-F238E27FC236}">
                <a16:creationId xmlns:a16="http://schemas.microsoft.com/office/drawing/2014/main" id="{7FD7DE9D-A3B0-93C1-AB9A-BA850EE9FFBD}"/>
              </a:ext>
            </a:extLst>
          </p:cNvPr>
          <p:cNvSpPr>
            <a:spLocks noChangeArrowheads="1"/>
          </p:cNvSpPr>
          <p:nvPr/>
        </p:nvSpPr>
        <p:spPr bwMode="auto">
          <a:xfrm>
            <a:off x="-1524" y="683264"/>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Si on consid</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re un atome de symbole X, on convient de repr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senter son noyau par la notation:</a:t>
            </a:r>
            <a:endParaRPr kumimoji="0" lang="fr-FR" altLang="fr-FR" sz="2400" b="0" i="0" u="none" strike="noStrike" cap="none" normalizeH="0" baseline="0" dirty="0">
              <a:ln>
                <a:noFill/>
              </a:ln>
              <a:solidFill>
                <a:schemeClr val="tx1"/>
              </a:solidFill>
              <a:effectLst/>
            </a:endParaRPr>
          </a:p>
        </p:txBody>
      </p:sp>
      <p:sp>
        <p:nvSpPr>
          <p:cNvPr id="7" name="ZoneTexte 6">
            <a:extLst>
              <a:ext uri="{FF2B5EF4-FFF2-40B4-BE49-F238E27FC236}">
                <a16:creationId xmlns:a16="http://schemas.microsoft.com/office/drawing/2014/main" id="{29AB6054-147C-A5F6-5E5F-B19E2B1C1B8B}"/>
              </a:ext>
            </a:extLst>
          </p:cNvPr>
          <p:cNvSpPr txBox="1"/>
          <p:nvPr/>
        </p:nvSpPr>
        <p:spPr>
          <a:xfrm>
            <a:off x="0" y="2781895"/>
            <a:ext cx="12190476" cy="2144177"/>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numéro atomique Z, ou nombre de charge, d'un noyau est le nombre de protons qu'il contient.</a:t>
            </a:r>
            <a:endPar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nombre masse A, ou nombre de nucl</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ons, repr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sente le nombre total de protons et neutrons pr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sents dans le noyau.</a:t>
            </a:r>
            <a:endPar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ts val="800"/>
              </a:spcAft>
              <a:buClrTx/>
              <a:buSzTx/>
              <a:buFont typeface="Arial" panose="020B0604020202020204" pitchFamily="34" charset="0"/>
              <a:buChar char="•"/>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nombre N de neutrons pr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sents dans le noyau est: N = A - Z.</a:t>
            </a:r>
            <a:endParaRPr kumimoji="0" lang="fr-FR" altLang="fr-FR" sz="2400" b="0" i="0" u="none" strike="noStrike" cap="none" normalizeH="0" baseline="0" dirty="0">
              <a:ln>
                <a:noFill/>
              </a:ln>
              <a:solidFill>
                <a:schemeClr val="tx1"/>
              </a:solidFill>
              <a:effectLst/>
            </a:endParaRPr>
          </a:p>
        </p:txBody>
      </p:sp>
      <p:sp>
        <p:nvSpPr>
          <p:cNvPr id="8" name="Étoile : 5 branches 7">
            <a:hlinkClick r:id="rId3" action="ppaction://hlinkfile"/>
            <a:extLst>
              <a:ext uri="{FF2B5EF4-FFF2-40B4-BE49-F238E27FC236}">
                <a16:creationId xmlns:a16="http://schemas.microsoft.com/office/drawing/2014/main" id="{6BCBF2D8-6DEC-8410-5F4C-843C3D0E2FB0}"/>
              </a:ext>
            </a:extLst>
          </p:cNvPr>
          <p:cNvSpPr/>
          <p:nvPr/>
        </p:nvSpPr>
        <p:spPr>
          <a:xfrm>
            <a:off x="10899648" y="1595649"/>
            <a:ext cx="792564" cy="7925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C964CFD-E39C-F999-23F0-BAA107350677}"/>
              </a:ext>
            </a:extLst>
          </p:cNvPr>
          <p:cNvSpPr txBox="1"/>
          <p:nvPr/>
        </p:nvSpPr>
        <p:spPr>
          <a:xfrm>
            <a:off x="0" y="5275006"/>
            <a:ext cx="12190476"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 élément chimique est caractérisé par son numéro atomique Z. Tous les atomes ayant le même numéro atomique ont le même symbole. Le même numéro atomique Z entraîne le même nombre de protons contenus dans le noyau des atomes.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6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CC20D3F5-B6FA-37AE-50BE-DCA9934BF4F6}"/>
                  </a:ext>
                </a:extLst>
              </p:cNvPr>
              <p:cNvSpPr txBox="1"/>
              <p:nvPr/>
            </p:nvSpPr>
            <p:spPr>
              <a:xfrm>
                <a:off x="0" y="0"/>
                <a:ext cx="12192000" cy="665900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positron qui, à priori, n'existe pas dans le noyau, est tout de même expulsé du noyau. Ce positon provient de la transformation d'un proton en neutron suivant l'équation: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1</m:t>
                            </m:r>
                          </m:e>
                        </m:mr>
                        <m:mr>
                          <m:e>
                            <m:r>
                              <m:rPr>
                                <m:nor/>
                              </m:rPr>
                              <a:rPr lang="fr-FR" sz="2400" b="1" i="0" smtClean="0">
                                <a:latin typeface="Comic Sans MS" panose="030F0702030302020204" pitchFamily="66" charset="0"/>
                              </a:rPr>
                              <m:t>1</m:t>
                            </m:r>
                          </m:e>
                        </m:mr>
                      </m:m>
                      <m:r>
                        <m:rPr>
                          <m:nor/>
                        </m:rPr>
                        <a:rPr lang="fr-FR" sz="2400" b="1" i="0" smtClean="0">
                          <a:latin typeface="Comic Sans MS" panose="030F0702030302020204" pitchFamily="66" charset="0"/>
                        </a:rPr>
                        <m:t>p</m:t>
                      </m:r>
                      <m:r>
                        <m:rPr>
                          <m:nor/>
                        </m:rPr>
                        <a:rPr lang="fr-FR" sz="2400" b="1" i="0" smtClean="0">
                          <a:latin typeface="Comic Sans MS" panose="030F0702030302020204" pitchFamily="66" charset="0"/>
                        </a:rPr>
                        <m:t>  </m:t>
                      </m:r>
                      <m:groupChr>
                        <m:groupChrPr>
                          <m:chr m:val="→"/>
                          <m:vertJc m:val="bot"/>
                          <m:ctrlPr>
                            <a:rPr lang="fr-FR" sz="2400" b="1" i="1" smtClean="0">
                              <a:latin typeface="Cambria Math" panose="02040503050406030204" pitchFamily="18" charset="0"/>
                            </a:rPr>
                          </m:ctrlPr>
                        </m:groupChrPr>
                        <m:e>
                          <m:r>
                            <m:rPr>
                              <m:brk m:alnAt="2"/>
                            </m:rPr>
                            <a:rPr lang="fr-FR" sz="2400" b="1" i="1" smtClean="0">
                              <a:latin typeface="Cambria Math" panose="02040503050406030204" pitchFamily="18" charset="0"/>
                            </a:rPr>
                            <m:t> </m:t>
                          </m:r>
                          <m:r>
                            <a:rPr lang="fr-FR" sz="2400" b="1" i="1" smtClean="0">
                              <a:latin typeface="Cambria Math" panose="02040503050406030204" pitchFamily="18" charset="0"/>
                            </a:rPr>
                            <m:t>             </m:t>
                          </m:r>
                        </m:e>
                      </m:groupCh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1</m:t>
                            </m:r>
                          </m:e>
                        </m:mr>
                        <m:mr>
                          <m:e>
                            <m:r>
                              <m:rPr>
                                <m:nor/>
                              </m:rPr>
                              <a:rPr lang="fr-FR" sz="2400" b="1" i="0" smtClean="0">
                                <a:latin typeface="Comic Sans MS" panose="030F0702030302020204" pitchFamily="66" charset="0"/>
                              </a:rPr>
                              <m:t>0</m:t>
                            </m:r>
                          </m:e>
                        </m:mr>
                      </m:m>
                      <m:r>
                        <m:rPr>
                          <m:nor/>
                        </m:rPr>
                        <a:rPr lang="fr-FR" sz="2400" b="1" i="0" smtClean="0">
                          <a:latin typeface="Comic Sans MS" panose="030F0702030302020204" pitchFamily="66" charset="0"/>
                        </a:rPr>
                        <m:t>n</m:t>
                      </m:r>
                      <m:r>
                        <m:rPr>
                          <m:nor/>
                        </m:rPr>
                        <a:rPr lang="fr-FR" sz="2400" b="1" i="0" smtClean="0">
                          <a:latin typeface="Comic Sans MS" panose="030F0702030302020204" pitchFamily="66" charset="0"/>
                        </a:rPr>
                        <m:t> +</m:t>
                      </m:r>
                      <m:r>
                        <a:rPr lang="fr-FR" sz="2400" b="1" i="1" smtClean="0">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i="0" smtClean="0">
                                <a:latin typeface="Comic Sans MS" panose="030F0702030302020204" pitchFamily="66" charset="0"/>
                              </a:rPr>
                              <m:t>0</m:t>
                            </m:r>
                          </m:e>
                        </m:mr>
                        <m:mr>
                          <m:e>
                            <m:r>
                              <m:rPr>
                                <m:nor/>
                              </m:rPr>
                              <a:rPr lang="fr-FR" sz="2400" b="1" i="0" smtClean="0">
                                <a:latin typeface="Comic Sans MS" panose="030F0702030302020204" pitchFamily="66" charset="0"/>
                              </a:rPr>
                              <m:t>+1</m:t>
                            </m:r>
                          </m:e>
                        </m:mr>
                      </m:m>
                      <m:r>
                        <m:rPr>
                          <m:nor/>
                        </m:rPr>
                        <a:rPr lang="fr-FR" sz="2400" b="1" i="0" smtClean="0">
                          <a:latin typeface="Comic Sans MS" panose="030F0702030302020204" pitchFamily="66" charset="0"/>
                        </a:rPr>
                        <m:t>e</m:t>
                      </m:r>
                    </m:oMath>
                  </m:oMathPara>
                </a14:m>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spcAft>
                    <a:spcPts val="800"/>
                  </a:spcAft>
                  <a:buNone/>
                </a:pPr>
                <a:r>
                  <a:rPr lang="fr-FR" sz="2400" dirty="0">
                    <a:latin typeface="Comic Sans MS" panose="030F0702030302020204" pitchFamily="66" charset="0"/>
                    <a:cs typeface="Times New Roman" panose="02020603050405020304" pitchFamily="18" charset="0"/>
                  </a:rPr>
                  <a:t>Si Z est le numéro atomique du noyau père, le numéro atomique du noyau fils est Z-1. Le noyau fils se trouve donc dans la case qui précède celle du père dans le tableau périodique des éléments.</a:t>
                </a:r>
              </a:p>
              <a:p>
                <a:pPr algn="just">
                  <a:spcAft>
                    <a:spcPts val="800"/>
                  </a:spcAft>
                </a:pPr>
                <a:r>
                  <a:rPr lang="fr-FR" sz="2400" dirty="0">
                    <a:latin typeface="Comic Sans MS" panose="030F0702030302020204" pitchFamily="66" charset="0"/>
                    <a:cs typeface="Times New Roman" panose="02020603050405020304" pitchFamily="18" charset="0"/>
                  </a:rPr>
                  <a:t>Les particules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latin typeface="Comic Sans MS" panose="030F0702030302020204" pitchFamily="66" charset="0"/>
                    <a:cs typeface="Times New Roman" panose="02020603050405020304" pitchFamily="18" charset="0"/>
                  </a:rPr>
                  <a:t> ont une durée de vie très courte. Lorsqu'elles rencontrent un électron, les deux particules s'annihilent pour donner de l'énergie sous la forme d'un rayonnement électromagnétique de type </a:t>
                </a:r>
                <a:r>
                  <a:rPr lang="fr-FR" sz="3600" b="1" dirty="0">
                    <a:latin typeface="Symbol" panose="05050102010706020507" pitchFamily="18" charset="2"/>
                    <a:cs typeface="Times New Roman" panose="02020603050405020304" pitchFamily="18" charset="0"/>
                  </a:rPr>
                  <a:t>g</a:t>
                </a:r>
                <a:r>
                  <a:rPr lang="fr-FR" sz="2400" b="1" dirty="0">
                    <a:latin typeface="Symbol" panose="05050102010706020507" pitchFamily="18" charset="2"/>
                    <a:cs typeface="Times New Roman" panose="02020603050405020304" pitchFamily="18" charset="0"/>
                  </a:rPr>
                  <a:t> </a:t>
                </a:r>
                <a:r>
                  <a:rPr lang="fr-FR" sz="2400" dirty="0">
                    <a:latin typeface="Comic Sans MS" panose="030F0702030302020204" pitchFamily="66" charset="0"/>
                    <a:cs typeface="Times New Roman" panose="02020603050405020304" pitchFamily="18" charset="0"/>
                  </a:rPr>
                  <a:t>:</a:t>
                </a:r>
              </a:p>
              <a:p>
                <a:pPr algn="just">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0</m:t>
                            </m:r>
                          </m:e>
                        </m:mr>
                        <m:mr>
                          <m:e>
                            <m:r>
                              <m:rPr>
                                <m:nor/>
                              </m:rPr>
                              <a:rPr lang="fr-FR" sz="2400" b="1" i="0" smtClean="0">
                                <a:latin typeface="Comic Sans MS" panose="030F0702030302020204" pitchFamily="66" charset="0"/>
                              </a:rPr>
                              <m:t>−1</m:t>
                            </m:r>
                          </m:e>
                        </m:mr>
                      </m:m>
                      <m:r>
                        <m:rPr>
                          <m:nor/>
                        </m:rPr>
                        <a:rPr lang="fr-FR" sz="2400" b="1" i="0" smtClean="0">
                          <a:latin typeface="Comic Sans MS" panose="030F0702030302020204" pitchFamily="66" charset="0"/>
                        </a:rPr>
                        <m:t>e</m:t>
                      </m:r>
                      <m:r>
                        <m:rPr>
                          <m:nor/>
                        </m:rPr>
                        <a:rPr lang="fr-FR" sz="2400" b="1" i="0" smtClean="0">
                          <a:latin typeface="Comic Sans MS" panose="030F0702030302020204" pitchFamily="66" charset="0"/>
                        </a:rPr>
                        <m:t> +</m:t>
                      </m:r>
                      <m:r>
                        <a:rPr lang="fr-FR" sz="2400" b="1" i="1">
                          <a:latin typeface="Cambria Math" panose="02040503050406030204" pitchFamily="18" charset="0"/>
                        </a:rPr>
                        <m:t>  </m:t>
                      </m:r>
                      <m:m>
                        <m:mPr>
                          <m:mcs>
                            <m:mc>
                              <m:mcPr>
                                <m:count m:val="1"/>
                                <m:mcJc m:val="center"/>
                              </m:mcPr>
                            </m:mc>
                          </m:mcs>
                          <m:ctrlPr>
                            <a:rPr lang="fr-FR" sz="2400" b="1" i="1">
                              <a:latin typeface="Cambria Math" panose="02040503050406030204" pitchFamily="18" charset="0"/>
                            </a:rPr>
                          </m:ctrlPr>
                        </m:mPr>
                        <m:mr>
                          <m:e>
                            <m:r>
                              <m:rPr>
                                <m:nor/>
                                <m:brk m:alnAt="7"/>
                              </m:rPr>
                              <a:rPr lang="fr-FR" sz="2400" b="1">
                                <a:latin typeface="Comic Sans MS" panose="030F0702030302020204" pitchFamily="66" charset="0"/>
                              </a:rPr>
                              <m:t>0</m:t>
                            </m:r>
                          </m:e>
                        </m:mr>
                        <m:mr>
                          <m:e>
                            <m:r>
                              <m:rPr>
                                <m:nor/>
                              </m:rPr>
                              <a:rPr lang="fr-FR" sz="2400" b="1" i="0" smtClean="0">
                                <a:latin typeface="Comic Sans MS" panose="030F0702030302020204" pitchFamily="66" charset="0"/>
                              </a:rPr>
                              <m:t>+1</m:t>
                            </m:r>
                          </m:e>
                        </m:mr>
                      </m:m>
                      <m:r>
                        <m:rPr>
                          <m:nor/>
                        </m:rPr>
                        <a:rPr lang="fr-FR" sz="2400" b="1">
                          <a:latin typeface="Comic Sans MS" panose="030F0702030302020204" pitchFamily="66" charset="0"/>
                        </a:rPr>
                        <m:t>e</m:t>
                      </m:r>
                      <m:r>
                        <a:rPr lang="fr-FR" sz="2400" b="1" i="1" smtClean="0">
                          <a:latin typeface="Cambria Math" panose="02040503050406030204" pitchFamily="18" charset="0"/>
                        </a:rPr>
                        <m:t> </m:t>
                      </m:r>
                      <m:groupChr>
                        <m:groupChrPr>
                          <m:chr m:val="→"/>
                          <m:vertJc m:val="bot"/>
                          <m:ctrlPr>
                            <a:rPr lang="fr-FR" sz="2400" b="1" i="1" smtClean="0">
                              <a:latin typeface="Cambria Math" panose="02040503050406030204" pitchFamily="18" charset="0"/>
                            </a:rPr>
                          </m:ctrlPr>
                        </m:groupChrPr>
                        <m:e>
                          <m:r>
                            <m:rPr>
                              <m:brk m:alnAt="2"/>
                            </m:rPr>
                            <a:rPr lang="fr-FR" sz="2400" b="1" i="1" smtClean="0">
                              <a:latin typeface="Cambria Math" panose="02040503050406030204" pitchFamily="18" charset="0"/>
                            </a:rPr>
                            <m:t> </m:t>
                          </m:r>
                          <m:r>
                            <a:rPr lang="fr-FR" sz="2400" b="1" i="1" smtClean="0">
                              <a:latin typeface="Cambria Math" panose="02040503050406030204" pitchFamily="18" charset="0"/>
                            </a:rPr>
                            <m:t>             </m:t>
                          </m:r>
                        </m:e>
                      </m:groupChr>
                      <m:r>
                        <m:rPr>
                          <m:nor/>
                        </m:rPr>
                        <a:rPr lang="fr-FR" sz="2400" b="1" i="0" smtClean="0">
                          <a:latin typeface="Cambria Math" panose="02040503050406030204" pitchFamily="18" charset="0"/>
                        </a:rPr>
                        <m:t> </m:t>
                      </m:r>
                      <m:r>
                        <m:rPr>
                          <m:nor/>
                        </m:rPr>
                        <a:rPr lang="fr-FR" sz="2400" b="1" i="0" dirty="0" smtClean="0">
                          <a:latin typeface="Symbol" pitchFamily="18" charset="2"/>
                        </a:rPr>
                        <m:t>g</m:t>
                      </m:r>
                    </m:oMath>
                  </m:oMathPara>
                </a14:m>
                <a:endParaRPr lang="fr-FR" sz="2400" b="1" dirty="0">
                  <a:latin typeface="Comic Sans MS" panose="030F0702030302020204" pitchFamily="66" charset="0"/>
                  <a:cs typeface="Times New Roman" panose="02020603050405020304" pitchFamily="18" charset="0"/>
                </a:endParaRPr>
              </a:p>
              <a:p>
                <a:pPr algn="just">
                  <a:spcAft>
                    <a:spcPts val="800"/>
                  </a:spcAft>
                </a:pPr>
                <a:r>
                  <a:rPr lang="fr-FR" sz="2400" dirty="0">
                    <a:latin typeface="Comic Sans MS" panose="030F0702030302020204" pitchFamily="66" charset="0"/>
                    <a:cs typeface="Times New Roman" panose="02020603050405020304" pitchFamily="18" charset="0"/>
                  </a:rPr>
                  <a:t>L'émission de rayonnement </a:t>
                </a:r>
                <a:r>
                  <a:rPr lang="fr-FR" sz="3600" b="1" dirty="0">
                    <a:latin typeface="Symbol" panose="05050102010706020507" pitchFamily="18" charset="2"/>
                    <a:cs typeface="Times New Roman" panose="02020603050405020304" pitchFamily="18" charset="0"/>
                  </a:rPr>
                  <a:t>g</a:t>
                </a:r>
                <a:r>
                  <a:rPr lang="fr-FR" sz="2400" dirty="0">
                    <a:latin typeface="Comic Sans MS" panose="030F0702030302020204" pitchFamily="66" charset="0"/>
                    <a:cs typeface="Times New Roman" panose="02020603050405020304" pitchFamily="18" charset="0"/>
                  </a:rPr>
                  <a:t> est une réaction secondaire qui a lieu quelques milliardièmes de seconde après la désintégration.</a:t>
                </a:r>
              </a:p>
            </p:txBody>
          </p:sp>
        </mc:Choice>
        <mc:Fallback xmlns="">
          <p:sp>
            <p:nvSpPr>
              <p:cNvPr id="3" name="ZoneTexte 2">
                <a:extLst>
                  <a:ext uri="{FF2B5EF4-FFF2-40B4-BE49-F238E27FC236}">
                    <a16:creationId xmlns:a16="http://schemas.microsoft.com/office/drawing/2014/main" id="{CC20D3F5-B6FA-37AE-50BE-DCA9934BF4F6}"/>
                  </a:ext>
                </a:extLst>
              </p:cNvPr>
              <p:cNvSpPr txBox="1">
                <a:spLocks noRot="1" noChangeAspect="1" noMove="1" noResize="1" noEditPoints="1" noAdjustHandles="1" noChangeArrowheads="1" noChangeShapeType="1" noTextEdit="1"/>
              </p:cNvSpPr>
              <p:nvPr/>
            </p:nvSpPr>
            <p:spPr>
              <a:xfrm>
                <a:off x="0" y="0"/>
                <a:ext cx="12192000" cy="6659002"/>
              </a:xfrm>
              <a:prstGeom prst="rect">
                <a:avLst/>
              </a:prstGeom>
              <a:blipFill>
                <a:blip r:embed="rId2"/>
                <a:stretch>
                  <a:fillRect l="-750" t="-641" r="-750"/>
                </a:stretch>
              </a:blipFill>
            </p:spPr>
            <p:txBody>
              <a:bodyPr/>
              <a:lstStyle/>
              <a:p>
                <a:r>
                  <a:rPr lang="fr-FR">
                    <a:noFill/>
                  </a:rPr>
                  <a:t> </a:t>
                </a:r>
              </a:p>
            </p:txBody>
          </p:sp>
        </mc:Fallback>
      </mc:AlternateContent>
    </p:spTree>
    <p:extLst>
      <p:ext uri="{BB962C8B-B14F-4D97-AF65-F5344CB8AC3E}">
        <p14:creationId xmlns:p14="http://schemas.microsoft.com/office/powerpoint/2010/main" val="57464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655057C-02A3-4EFA-8330-9FED40042FAA}"/>
              </a:ext>
            </a:extLst>
          </p:cNvPr>
          <p:cNvSpPr txBox="1"/>
          <p:nvPr/>
        </p:nvSpPr>
        <p:spPr>
          <a:xfrm>
            <a:off x="1524" y="0"/>
            <a:ext cx="12190476" cy="2492990"/>
          </a:xfrm>
          <a:prstGeom prst="rect">
            <a:avLst/>
          </a:prstGeom>
          <a:noFill/>
        </p:spPr>
        <p:txBody>
          <a:bodyPr wrap="square">
            <a:spAutoFit/>
          </a:bodyPr>
          <a:lstStyle/>
          <a:p>
            <a:pPr marL="0" indent="0" algn="just">
              <a:buNone/>
            </a:pPr>
            <a:r>
              <a:rPr lang="fr-FR" sz="2400" dirty="0">
                <a:latin typeface="Comic Sans MS" pitchFamily="66" charset="0"/>
              </a:rPr>
              <a:t>Pour assurer la conservation de l'énergie pendant la désintégration </a:t>
            </a:r>
            <a:r>
              <a:rPr lang="fr-FR" sz="3600" b="1" dirty="0">
                <a:latin typeface="Symbol" pitchFamily="18" charset="2"/>
              </a:rPr>
              <a:t>b</a:t>
            </a:r>
            <a:r>
              <a:rPr lang="fr-FR" sz="3600" b="1" baseline="30000" dirty="0">
                <a:latin typeface="Symbol" pitchFamily="18" charset="2"/>
              </a:rPr>
              <a:t>+</a:t>
            </a:r>
            <a:r>
              <a:rPr lang="fr-FR" sz="2400" dirty="0">
                <a:latin typeface="Comic Sans MS" pitchFamily="66" charset="0"/>
              </a:rPr>
              <a:t>, un neutrino </a:t>
            </a:r>
            <a:r>
              <a:rPr lang="fr-FR" sz="3600" dirty="0">
                <a:latin typeface="Symbol" pitchFamily="18" charset="2"/>
              </a:rPr>
              <a:t>n</a:t>
            </a:r>
            <a:r>
              <a:rPr lang="fr-FR" sz="2400" dirty="0">
                <a:latin typeface="Comic Sans MS" pitchFamily="66" charset="0"/>
              </a:rPr>
              <a:t> (particule sans masse ni charge) est émis simultanément à l'électron.</a:t>
            </a:r>
          </a:p>
          <a:p>
            <a:pPr algn="just"/>
            <a:endParaRPr lang="fr-FR" sz="2400" dirty="0">
              <a:latin typeface="Comic Sans MS" pitchFamily="66" charset="0"/>
            </a:endParaRPr>
          </a:p>
          <a:p>
            <a:pPr marL="0" indent="0" algn="just">
              <a:buNone/>
            </a:pPr>
            <a:r>
              <a:rPr lang="fr-FR" sz="2400" dirty="0">
                <a:latin typeface="Comic Sans MS" pitchFamily="66" charset="0"/>
              </a:rPr>
              <a:t>L'équation complète de la réaction de désintégration nucléaire pour une émission de type </a:t>
            </a:r>
            <a:r>
              <a:rPr lang="fr-FR" sz="3600" b="1" dirty="0">
                <a:latin typeface="Symbol" pitchFamily="18" charset="2"/>
              </a:rPr>
              <a:t>b</a:t>
            </a:r>
            <a:r>
              <a:rPr lang="fr-FR" sz="3600" b="1" baseline="30000" dirty="0">
                <a:latin typeface="Symbol" pitchFamily="18" charset="2"/>
              </a:rPr>
              <a:t>+</a:t>
            </a:r>
            <a:r>
              <a:rPr lang="fr-FR" sz="2400" dirty="0">
                <a:latin typeface="Comic Sans MS" pitchFamily="66" charset="0"/>
              </a:rPr>
              <a:t>,  s'écrit:</a:t>
            </a: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95BBC9C9-3047-00D3-8EEF-DA8C1ACC985A}"/>
                  </a:ext>
                </a:extLst>
              </p:cNvPr>
              <p:cNvSpPr txBox="1"/>
              <p:nvPr/>
            </p:nvSpPr>
            <p:spPr>
              <a:xfrm>
                <a:off x="0" y="2588395"/>
                <a:ext cx="12192000" cy="9453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3200" b="1" i="1" smtClean="0">
                              <a:latin typeface="Cambria Math" panose="02040503050406030204" pitchFamily="18" charset="0"/>
                            </a:rPr>
                          </m:ctrlPr>
                        </m:mPr>
                        <m:mr>
                          <m:e>
                            <m:r>
                              <m:rPr>
                                <m:nor/>
                                <m:brk m:alnAt="7"/>
                              </m:rPr>
                              <a:rPr lang="fr-FR" sz="3200" b="1" i="0" smtClean="0">
                                <a:latin typeface="Comic Sans MS" panose="030F0702030302020204" pitchFamily="66" charset="0"/>
                              </a:rPr>
                              <m:t>A</m:t>
                            </m:r>
                          </m:e>
                        </m:mr>
                        <m:mr>
                          <m:e>
                            <m:r>
                              <m:rPr>
                                <m:nor/>
                              </m:rPr>
                              <a:rPr lang="fr-FR" sz="3200" b="1" i="0" smtClean="0">
                                <a:latin typeface="Comic Sans MS" panose="030F0702030302020204" pitchFamily="66" charset="0"/>
                              </a:rPr>
                              <m:t>Z</m:t>
                            </m:r>
                          </m:e>
                        </m:mr>
                      </m:m>
                      <m:r>
                        <m:rPr>
                          <m:nor/>
                        </m:rPr>
                        <a:rPr lang="fr-FR" sz="3200" b="1" i="0" smtClean="0">
                          <a:latin typeface="Comic Sans MS" panose="030F0702030302020204" pitchFamily="66" charset="0"/>
                        </a:rPr>
                        <m:t>X</m:t>
                      </m:r>
                      <m:r>
                        <m:rPr>
                          <m:nor/>
                        </m:rPr>
                        <a:rPr lang="fr-FR" sz="3200" b="1" i="0" smtClean="0">
                          <a:latin typeface="Comic Sans MS" panose="030F0702030302020204" pitchFamily="66" charset="0"/>
                        </a:rPr>
                        <m:t>  </m:t>
                      </m:r>
                      <m:groupChr>
                        <m:groupChrPr>
                          <m:chr m:val="→"/>
                          <m:vertJc m:val="bot"/>
                          <m:ctrlPr>
                            <a:rPr lang="fr-FR" sz="3200" b="1" i="1" smtClean="0">
                              <a:latin typeface="Cambria Math" panose="02040503050406030204" pitchFamily="18" charset="0"/>
                            </a:rPr>
                          </m:ctrlPr>
                        </m:groupChrPr>
                        <m:e>
                          <m:r>
                            <m:rPr>
                              <m:brk m:alnAt="2"/>
                            </m:rPr>
                            <a:rPr lang="fr-FR" sz="3200" b="1" i="1" smtClean="0">
                              <a:latin typeface="Cambria Math" panose="02040503050406030204" pitchFamily="18" charset="0"/>
                            </a:rPr>
                            <m:t> </m:t>
                          </m:r>
                          <m:r>
                            <a:rPr lang="fr-FR" sz="3200" b="1" i="1" smtClean="0">
                              <a:latin typeface="Cambria Math" panose="02040503050406030204" pitchFamily="18" charset="0"/>
                            </a:rPr>
                            <m:t>             </m:t>
                          </m:r>
                        </m:e>
                      </m:groupChr>
                      <m:r>
                        <a:rPr lang="fr-FR" sz="3200" b="1" i="1" smtClean="0">
                          <a:latin typeface="Cambria Math" panose="02040503050406030204" pitchFamily="18" charset="0"/>
                        </a:rPr>
                        <m:t>  </m:t>
                      </m:r>
                      <m:m>
                        <m:mPr>
                          <m:mcs>
                            <m:mc>
                              <m:mcPr>
                                <m:count m:val="1"/>
                                <m:mcJc m:val="center"/>
                              </m:mcPr>
                            </m:mc>
                          </m:mcs>
                          <m:ctrlPr>
                            <a:rPr lang="fr-FR" sz="3200" b="1" i="1">
                              <a:latin typeface="Cambria Math" panose="02040503050406030204" pitchFamily="18" charset="0"/>
                            </a:rPr>
                          </m:ctrlPr>
                        </m:mPr>
                        <m:mr>
                          <m:e>
                            <m:r>
                              <m:rPr>
                                <m:nor/>
                                <m:brk m:alnAt="7"/>
                              </m:rPr>
                              <a:rPr lang="fr-FR" sz="3200" b="1">
                                <a:latin typeface="Comic Sans MS" panose="030F0702030302020204" pitchFamily="66" charset="0"/>
                              </a:rPr>
                              <m:t>A</m:t>
                            </m:r>
                          </m:e>
                        </m:mr>
                        <m:mr>
                          <m:e>
                            <m:r>
                              <m:rPr>
                                <m:nor/>
                              </m:rPr>
                              <a:rPr lang="fr-FR" sz="3200" b="1">
                                <a:latin typeface="Comic Sans MS" panose="030F0702030302020204" pitchFamily="66" charset="0"/>
                              </a:rPr>
                              <m:t>Z</m:t>
                            </m:r>
                            <m:r>
                              <m:rPr>
                                <m:nor/>
                              </m:rPr>
                              <a:rPr lang="fr-FR" sz="3200" b="1" i="0" smtClean="0">
                                <a:latin typeface="Comic Sans MS" panose="030F0702030302020204" pitchFamily="66" charset="0"/>
                              </a:rPr>
                              <m:t>−1</m:t>
                            </m:r>
                          </m:e>
                        </m:mr>
                      </m:m>
                      <m:r>
                        <m:rPr>
                          <m:nor/>
                        </m:rPr>
                        <a:rPr lang="fr-FR" sz="3200" b="1">
                          <a:latin typeface="Comic Sans MS" panose="030F0702030302020204" pitchFamily="66" charset="0"/>
                        </a:rPr>
                        <m:t>Y</m:t>
                      </m:r>
                      <m:r>
                        <m:rPr>
                          <m:nor/>
                        </m:rPr>
                        <a:rPr lang="fr-FR" sz="3200" b="1" i="0" smtClean="0">
                          <a:latin typeface="Comic Sans MS" panose="030F0702030302020204" pitchFamily="66" charset="0"/>
                        </a:rPr>
                        <m:t> +</m:t>
                      </m:r>
                      <m:r>
                        <a:rPr lang="fr-FR" sz="3200" b="1" i="1" smtClean="0">
                          <a:latin typeface="Cambria Math" panose="02040503050406030204" pitchFamily="18" charset="0"/>
                        </a:rPr>
                        <m:t>  </m:t>
                      </m:r>
                      <m:m>
                        <m:mPr>
                          <m:mcs>
                            <m:mc>
                              <m:mcPr>
                                <m:count m:val="1"/>
                                <m:mcJc m:val="center"/>
                              </m:mcPr>
                            </m:mc>
                          </m:mcs>
                          <m:ctrlPr>
                            <a:rPr lang="fr-FR" sz="3200" b="1" i="1">
                              <a:latin typeface="Cambria Math" panose="02040503050406030204" pitchFamily="18" charset="0"/>
                            </a:rPr>
                          </m:ctrlPr>
                        </m:mPr>
                        <m:mr>
                          <m:e>
                            <m:r>
                              <m:rPr>
                                <m:nor/>
                                <m:brk m:alnAt="7"/>
                              </m:rPr>
                              <a:rPr lang="fr-FR" sz="3200" b="1" i="0" smtClean="0">
                                <a:latin typeface="Comic Sans MS" panose="030F0702030302020204" pitchFamily="66" charset="0"/>
                              </a:rPr>
                              <m:t>0</m:t>
                            </m:r>
                          </m:e>
                        </m:mr>
                        <m:mr>
                          <m:e>
                            <m:r>
                              <m:rPr>
                                <m:nor/>
                              </m:rPr>
                              <a:rPr lang="fr-FR" sz="3200" b="1" i="0" smtClean="0">
                                <a:latin typeface="Comic Sans MS" panose="030F0702030302020204" pitchFamily="66" charset="0"/>
                              </a:rPr>
                              <m:t>+1</m:t>
                            </m:r>
                          </m:e>
                        </m:mr>
                      </m:m>
                      <m:r>
                        <m:rPr>
                          <m:nor/>
                        </m:rPr>
                        <a:rPr lang="fr-FR" sz="3200" b="1" i="0" smtClean="0">
                          <a:latin typeface="Comic Sans MS" panose="030F0702030302020204" pitchFamily="66" charset="0"/>
                        </a:rPr>
                        <m:t>e</m:t>
                      </m:r>
                      <m:r>
                        <m:rPr>
                          <m:nor/>
                        </m:rPr>
                        <a:rPr lang="fr-FR" sz="3200" b="1" i="0" smtClean="0">
                          <a:latin typeface="Comic Sans MS" panose="030F0702030302020204" pitchFamily="66" charset="0"/>
                        </a:rPr>
                        <m:t> + </m:t>
                      </m:r>
                      <m:r>
                        <m:rPr>
                          <m:nor/>
                        </m:rPr>
                        <a:rPr lang="fr-FR" sz="3200" b="1" dirty="0">
                          <a:latin typeface="Symbol" pitchFamily="18" charset="2"/>
                        </a:rPr>
                        <m:t>n</m:t>
                      </m:r>
                    </m:oMath>
                  </m:oMathPara>
                </a14:m>
                <a:endParaRPr lang="fr-FR" sz="3200" dirty="0">
                  <a:latin typeface="Symbol" panose="05050102010706020507" pitchFamily="18" charset="2"/>
                </a:endParaRPr>
              </a:p>
            </p:txBody>
          </p:sp>
        </mc:Choice>
        <mc:Fallback xmlns="">
          <p:sp>
            <p:nvSpPr>
              <p:cNvPr id="4" name="ZoneTexte 3">
                <a:extLst>
                  <a:ext uri="{FF2B5EF4-FFF2-40B4-BE49-F238E27FC236}">
                    <a16:creationId xmlns:a16="http://schemas.microsoft.com/office/drawing/2014/main" id="{95BBC9C9-3047-00D3-8EEF-DA8C1ACC985A}"/>
                  </a:ext>
                </a:extLst>
              </p:cNvPr>
              <p:cNvSpPr txBox="1">
                <a:spLocks noRot="1" noChangeAspect="1" noMove="1" noResize="1" noEditPoints="1" noAdjustHandles="1" noChangeArrowheads="1" noChangeShapeType="1" noTextEdit="1"/>
              </p:cNvSpPr>
              <p:nvPr/>
            </p:nvSpPr>
            <p:spPr>
              <a:xfrm>
                <a:off x="0" y="2588395"/>
                <a:ext cx="12192000" cy="945323"/>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45CEEBCA-5CEA-57B6-9698-7871A86A4E65}"/>
                  </a:ext>
                </a:extLst>
              </p:cNvPr>
              <p:cNvSpPr txBox="1"/>
              <p:nvPr/>
            </p:nvSpPr>
            <p:spPr>
              <a:xfrm>
                <a:off x="0" y="4494913"/>
                <a:ext cx="12192000" cy="1989071"/>
              </a:xfrm>
              <a:prstGeom prst="rect">
                <a:avLst/>
              </a:prstGeom>
              <a:noFill/>
            </p:spPr>
            <p:txBody>
              <a:bodyPr wrap="square">
                <a:spAutoFit/>
              </a:bodyPr>
              <a:lstStyle/>
              <a:p>
                <a:pPr algn="just">
                  <a:lnSpc>
                    <a:spcPct val="107000"/>
                  </a:lnSpc>
                  <a:spcAft>
                    <a:spcPts val="800"/>
                  </a:spcAft>
                </a:pPr>
                <a:r>
                  <a:rPr lang="fr-FR" sz="2400" dirty="0">
                    <a:latin typeface="Comic Sans MS" panose="030F0702030302020204" pitchFamily="66" charset="0"/>
                    <a:ea typeface="Times New Roman" panose="02020603050405020304" pitchFamily="18" charset="0"/>
                    <a:cs typeface="Times New Roman" panose="02020603050405020304" pitchFamily="18" charset="0"/>
                  </a:rPr>
                  <a:t>E</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quation de désintégration du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Phosphore 30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qui engendre du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Silicium 30</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p>
              <a:p>
                <a:pPr algn="just">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3</m:t>
                            </m:r>
                            <m:r>
                              <m:rPr>
                                <m:nor/>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15</m:t>
                            </m:r>
                          </m:e>
                        </m:mr>
                      </m:m>
                      <m:r>
                        <m:rPr>
                          <m:nor/>
                        </m:rPr>
                        <a:rPr lang="fr-FR" sz="2800" b="1" i="0" smtClean="0">
                          <a:latin typeface="Comic Sans MS" panose="030F0702030302020204" pitchFamily="66" charset="0"/>
                        </a:rPr>
                        <m:t>P</m:t>
                      </m:r>
                      <m:r>
                        <m:rPr>
                          <m:nor/>
                        </m:rPr>
                        <a:rPr lang="fr-FR" sz="2800" b="1" i="0" smtClean="0">
                          <a:latin typeface="Comic Sans MS" panose="030F0702030302020204" pitchFamily="66" charset="0"/>
                        </a:rPr>
                        <m:t>  </m:t>
                      </m:r>
                      <m:groupChr>
                        <m:groupChrPr>
                          <m:chr m:val="→"/>
                          <m:vertJc m:val="bot"/>
                          <m:ctrlPr>
                            <a:rPr lang="fr-FR" sz="2800" b="1" i="1" smtClean="0">
                              <a:latin typeface="Cambria Math" panose="02040503050406030204" pitchFamily="18" charset="0"/>
                            </a:rPr>
                          </m:ctrlPr>
                        </m:groupChrPr>
                        <m:e>
                          <m:r>
                            <m:rPr>
                              <m:brk m:alnAt="2"/>
                            </m:rPr>
                            <a:rPr lang="fr-FR" sz="2800" b="1" i="1" smtClean="0">
                              <a:latin typeface="Cambria Math" panose="02040503050406030204" pitchFamily="18" charset="0"/>
                            </a:rPr>
                            <m:t> </m:t>
                          </m:r>
                          <m:r>
                            <a:rPr lang="fr-FR" sz="2800" b="1" i="1" smtClean="0">
                              <a:latin typeface="Cambria Math" panose="02040503050406030204" pitchFamily="18" charset="0"/>
                            </a:rPr>
                            <m:t>             </m:t>
                          </m:r>
                        </m:e>
                      </m:groupCh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3</m:t>
                            </m:r>
                            <m:r>
                              <m:rPr>
                                <m:nor/>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14</m:t>
                            </m:r>
                          </m:e>
                        </m:mr>
                      </m:m>
                      <m:r>
                        <m:rPr>
                          <m:nor/>
                        </m:rPr>
                        <a:rPr lang="fr-FR" sz="2800" b="1" i="0" smtClean="0">
                          <a:latin typeface="Comic Sans MS" panose="030F0702030302020204" pitchFamily="66" charset="0"/>
                        </a:rPr>
                        <m:t>Si</m:t>
                      </m:r>
                      <m:r>
                        <m:rPr>
                          <m:nor/>
                        </m:rPr>
                        <a:rPr lang="fr-FR" sz="2800" b="1" i="0" smtClean="0">
                          <a:latin typeface="Comic Sans MS" panose="030F0702030302020204" pitchFamily="66" charset="0"/>
                        </a:rPr>
                        <m:t> +</m:t>
                      </m: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+1</m:t>
                            </m:r>
                          </m:e>
                        </m:mr>
                      </m:m>
                      <m:r>
                        <m:rPr>
                          <m:nor/>
                        </m:rPr>
                        <a:rPr lang="fr-FR" sz="2800" b="1" i="0" smtClean="0">
                          <a:latin typeface="Comic Sans MS" panose="030F0702030302020204" pitchFamily="66" charset="0"/>
                        </a:rPr>
                        <m:t>e</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ZoneTexte 5">
                <a:extLst>
                  <a:ext uri="{FF2B5EF4-FFF2-40B4-BE49-F238E27FC236}">
                    <a16:creationId xmlns:a16="http://schemas.microsoft.com/office/drawing/2014/main" id="{45CEEBCA-5CEA-57B6-9698-7871A86A4E65}"/>
                  </a:ext>
                </a:extLst>
              </p:cNvPr>
              <p:cNvSpPr txBox="1">
                <a:spLocks noRot="1" noChangeAspect="1" noMove="1" noResize="1" noEditPoints="1" noAdjustHandles="1" noChangeArrowheads="1" noChangeShapeType="1" noTextEdit="1"/>
              </p:cNvSpPr>
              <p:nvPr/>
            </p:nvSpPr>
            <p:spPr>
              <a:xfrm>
                <a:off x="0" y="4494913"/>
                <a:ext cx="12192000" cy="1989071"/>
              </a:xfrm>
              <a:prstGeom prst="rect">
                <a:avLst/>
              </a:prstGeom>
              <a:blipFill>
                <a:blip r:embed="rId3"/>
                <a:stretch>
                  <a:fillRect l="-750" t="-2141"/>
                </a:stretch>
              </a:blipFill>
            </p:spPr>
            <p:txBody>
              <a:bodyPr/>
              <a:lstStyle/>
              <a:p>
                <a:r>
                  <a:rPr lang="fr-FR">
                    <a:noFill/>
                  </a:rPr>
                  <a:t> </a:t>
                </a:r>
              </a:p>
            </p:txBody>
          </p:sp>
        </mc:Fallback>
      </mc:AlternateContent>
    </p:spTree>
    <p:extLst>
      <p:ext uri="{BB962C8B-B14F-4D97-AF65-F5344CB8AC3E}">
        <p14:creationId xmlns:p14="http://schemas.microsoft.com/office/powerpoint/2010/main" val="412886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07C7358-28C8-D7F6-F9CC-B958BFD4F5ED}"/>
              </a:ext>
            </a:extLst>
          </p:cNvPr>
          <p:cNvSpPr txBox="1"/>
          <p:nvPr/>
        </p:nvSpPr>
        <p:spPr>
          <a:xfrm>
            <a:off x="0" y="0"/>
            <a:ext cx="12262104" cy="1138773"/>
          </a:xfrm>
          <a:prstGeom prst="rect">
            <a:avLst/>
          </a:prstGeom>
          <a:noFill/>
        </p:spPr>
        <p:txBody>
          <a:bodyPr wrap="square">
            <a:spAutoFit/>
          </a:bodyPr>
          <a:lstStyle/>
          <a:p>
            <a:pPr algn="ctr"/>
            <a:r>
              <a:rPr lang="fr-FR" sz="3200" b="1" dirty="0">
                <a:solidFill>
                  <a:srgbClr val="FF0000"/>
                </a:solidFill>
                <a:latin typeface="Comic Sans MS" pitchFamily="66" charset="0"/>
              </a:rPr>
              <a:t>Désintégration </a:t>
            </a:r>
            <a:r>
              <a:rPr lang="fr-FR" sz="3600" b="1" dirty="0">
                <a:solidFill>
                  <a:srgbClr val="FF0000"/>
                </a:solidFill>
                <a:latin typeface="Symbol" pitchFamily="18" charset="2"/>
              </a:rPr>
              <a:t>b</a:t>
            </a:r>
            <a:r>
              <a:rPr lang="fr-FR" sz="3600" b="1" baseline="30000" dirty="0">
                <a:solidFill>
                  <a:srgbClr val="FF0000"/>
                </a:solidFill>
                <a:latin typeface="Symbol" pitchFamily="18" charset="2"/>
              </a:rPr>
              <a:t>+</a:t>
            </a:r>
            <a:endParaRPr lang="fr-FR" sz="3200" b="1" dirty="0">
              <a:solidFill>
                <a:srgbClr val="FF0000"/>
              </a:solidFill>
              <a:latin typeface="Symbol" pitchFamily="18" charset="2"/>
            </a:endParaRPr>
          </a:p>
          <a:p>
            <a:pPr algn="ctr"/>
            <a:r>
              <a:rPr lang="fr-FR" sz="3200" b="1" dirty="0">
                <a:solidFill>
                  <a:srgbClr val="FF0000"/>
                </a:solidFill>
                <a:latin typeface="Comic Sans MS" pitchFamily="66" charset="0"/>
              </a:rPr>
              <a:t>du Fluor 18 en oxygène 18</a:t>
            </a:r>
            <a:endParaRPr lang="fr-FR" sz="3200" dirty="0"/>
          </a:p>
        </p:txBody>
      </p:sp>
      <p:pic>
        <p:nvPicPr>
          <p:cNvPr id="4" name="Picture 6" descr="Beta+_a">
            <a:extLst>
              <a:ext uri="{FF2B5EF4-FFF2-40B4-BE49-F238E27FC236}">
                <a16:creationId xmlns:a16="http://schemas.microsoft.com/office/drawing/2014/main" id="{029766A8-F21A-8681-3FEF-F5BE2E50B38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5212" y="1643704"/>
            <a:ext cx="9521576" cy="35705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9A7FB576-91DB-1AB0-8244-D6F4823C291C}"/>
                  </a:ext>
                </a:extLst>
              </p:cNvPr>
              <p:cNvSpPr txBox="1"/>
              <p:nvPr/>
            </p:nvSpPr>
            <p:spPr>
              <a:xfrm>
                <a:off x="11430" y="5490626"/>
                <a:ext cx="12180570" cy="1236685"/>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3600" b="1" i="1" smtClean="0">
                              <a:latin typeface="Cambria Math" panose="02040503050406030204" pitchFamily="18" charset="0"/>
                            </a:rPr>
                          </m:ctrlPr>
                        </m:mPr>
                        <m:mr>
                          <m:e>
                            <m:r>
                              <m:rPr>
                                <m:nor/>
                                <m:brk m:alnAt="7"/>
                              </m:rPr>
                              <a:rPr lang="fr-FR" sz="3600" b="1" i="0" smtClean="0">
                                <a:latin typeface="Comic Sans MS" panose="030F0702030302020204" pitchFamily="66" charset="0"/>
                              </a:rPr>
                              <m:t>1</m:t>
                            </m:r>
                            <m:r>
                              <m:rPr>
                                <m:nor/>
                              </m:rPr>
                              <a:rPr lang="fr-FR" sz="3600" b="1" i="0" smtClean="0">
                                <a:latin typeface="Comic Sans MS" panose="030F0702030302020204" pitchFamily="66" charset="0"/>
                              </a:rPr>
                              <m:t>8</m:t>
                            </m:r>
                          </m:e>
                        </m:mr>
                        <m:mr>
                          <m:e>
                            <m:r>
                              <m:rPr>
                                <m:nor/>
                              </m:rPr>
                              <a:rPr lang="fr-FR" sz="3600" b="1" i="0" smtClean="0">
                                <a:latin typeface="Comic Sans MS" panose="030F0702030302020204" pitchFamily="66" charset="0"/>
                              </a:rPr>
                              <m:t>9</m:t>
                            </m:r>
                          </m:e>
                        </m:mr>
                      </m:m>
                      <m:r>
                        <m:rPr>
                          <m:nor/>
                        </m:rPr>
                        <a:rPr lang="fr-FR" sz="3600" b="1" i="0" smtClean="0">
                          <a:latin typeface="Comic Sans MS" panose="030F0702030302020204" pitchFamily="66" charset="0"/>
                        </a:rPr>
                        <m:t>F</m:t>
                      </m:r>
                      <m:r>
                        <m:rPr>
                          <m:nor/>
                        </m:rPr>
                        <a:rPr lang="fr-FR" sz="3600" b="1" i="0" smtClean="0">
                          <a:latin typeface="Comic Sans MS" panose="030F0702030302020204" pitchFamily="66" charset="0"/>
                        </a:rPr>
                        <m:t>  </m:t>
                      </m:r>
                      <m:groupChr>
                        <m:groupChrPr>
                          <m:chr m:val="→"/>
                          <m:vertJc m:val="bot"/>
                          <m:ctrlPr>
                            <a:rPr lang="fr-FR" sz="3600" b="1" i="1" smtClean="0">
                              <a:latin typeface="Cambria Math" panose="02040503050406030204" pitchFamily="18" charset="0"/>
                            </a:rPr>
                          </m:ctrlPr>
                        </m:groupChrPr>
                        <m:e>
                          <m:r>
                            <m:rPr>
                              <m:brk m:alnAt="2"/>
                            </m:rPr>
                            <a:rPr lang="fr-FR" sz="3600" b="1" i="1" smtClean="0">
                              <a:latin typeface="Cambria Math" panose="02040503050406030204" pitchFamily="18" charset="0"/>
                            </a:rPr>
                            <m:t> </m:t>
                          </m:r>
                          <m:r>
                            <a:rPr lang="fr-FR" sz="3600" b="1" i="1" smtClean="0">
                              <a:latin typeface="Cambria Math" panose="02040503050406030204" pitchFamily="18" charset="0"/>
                            </a:rPr>
                            <m:t>             </m:t>
                          </m:r>
                        </m:e>
                      </m:groupCh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rPr>
                              <a:rPr lang="fr-FR" sz="3600" b="1" i="0" smtClean="0">
                                <a:latin typeface="Comic Sans MS" panose="030F0702030302020204" pitchFamily="66" charset="0"/>
                              </a:rPr>
                              <m:t>18</m:t>
                            </m:r>
                          </m:e>
                        </m:mr>
                        <m:mr>
                          <m:e>
                            <m:r>
                              <m:rPr>
                                <m:nor/>
                              </m:rPr>
                              <a:rPr lang="fr-FR" sz="3600" b="1" i="0" smtClean="0">
                                <a:latin typeface="Comic Sans MS" panose="030F0702030302020204" pitchFamily="66" charset="0"/>
                              </a:rPr>
                              <m:t>8</m:t>
                            </m:r>
                          </m:e>
                        </m:mr>
                      </m:m>
                      <m:r>
                        <m:rPr>
                          <m:nor/>
                        </m:rPr>
                        <a:rPr lang="fr-FR" sz="3600" b="1" i="0" smtClean="0">
                          <a:latin typeface="Comic Sans MS" panose="030F0702030302020204" pitchFamily="66" charset="0"/>
                        </a:rPr>
                        <m:t>Si</m:t>
                      </m:r>
                      <m:r>
                        <m:rPr>
                          <m:nor/>
                        </m:rPr>
                        <a:rPr lang="fr-FR" sz="3600" b="1" i="0" smtClean="0">
                          <a:latin typeface="Comic Sans MS" panose="030F0702030302020204" pitchFamily="66" charset="0"/>
                        </a:rPr>
                        <m:t> +</m:t>
                      </m: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0</m:t>
                            </m:r>
                          </m:e>
                        </m:mr>
                        <m:mr>
                          <m:e>
                            <m:r>
                              <m:rPr>
                                <m:nor/>
                              </m:rPr>
                              <a:rPr lang="fr-FR" sz="3600" b="1" i="0" smtClean="0">
                                <a:latin typeface="Comic Sans MS" panose="030F0702030302020204" pitchFamily="66" charset="0"/>
                              </a:rPr>
                              <m:t>+1</m:t>
                            </m:r>
                          </m:e>
                        </m:mr>
                      </m:m>
                      <m:r>
                        <m:rPr>
                          <m:nor/>
                        </m:rPr>
                        <a:rPr lang="fr-FR" sz="3600" b="1" i="0" smtClean="0">
                          <a:latin typeface="Comic Sans MS" panose="030F0702030302020204" pitchFamily="66" charset="0"/>
                        </a:rPr>
                        <m:t>e</m:t>
                      </m:r>
                    </m:oMath>
                  </m:oMathPara>
                </a14:m>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ZoneTexte 5">
                <a:extLst>
                  <a:ext uri="{FF2B5EF4-FFF2-40B4-BE49-F238E27FC236}">
                    <a16:creationId xmlns:a16="http://schemas.microsoft.com/office/drawing/2014/main" id="{9A7FB576-91DB-1AB0-8244-D6F4823C291C}"/>
                  </a:ext>
                </a:extLst>
              </p:cNvPr>
              <p:cNvSpPr txBox="1">
                <a:spLocks noRot="1" noChangeAspect="1" noMove="1" noResize="1" noEditPoints="1" noAdjustHandles="1" noChangeArrowheads="1" noChangeShapeType="1" noTextEdit="1"/>
              </p:cNvSpPr>
              <p:nvPr/>
            </p:nvSpPr>
            <p:spPr>
              <a:xfrm>
                <a:off x="11430" y="5490626"/>
                <a:ext cx="12180570" cy="1236685"/>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500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5572AA3-0E7D-2531-B8C9-AE7CB11B835C}"/>
              </a:ext>
            </a:extLst>
          </p:cNvPr>
          <p:cNvSpPr txBox="1"/>
          <p:nvPr/>
        </p:nvSpPr>
        <p:spPr>
          <a:xfrm>
            <a:off x="1524" y="0"/>
            <a:ext cx="12190476" cy="646331"/>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Le rayonnement </a:t>
            </a:r>
            <a:r>
              <a:rPr lang="fr-FR" sz="3600" b="1" dirty="0">
                <a:solidFill>
                  <a:srgbClr val="FF0000"/>
                </a:solidFill>
                <a:effectLst/>
                <a:latin typeface="Symbol" panose="05050102010706020507" pitchFamily="18" charset="2"/>
                <a:ea typeface="Times New Roman" panose="02020603050405020304" pitchFamily="18" charset="0"/>
                <a:cs typeface="Times New Roman" panose="02020603050405020304" pitchFamily="18" charset="0"/>
              </a:rPr>
              <a:t>g</a:t>
            </a:r>
            <a:endParaRPr lang="fr-FR" sz="3200" dirty="0"/>
          </a:p>
        </p:txBody>
      </p:sp>
      <p:sp>
        <p:nvSpPr>
          <p:cNvPr id="5" name="ZoneTexte 4">
            <a:extLst>
              <a:ext uri="{FF2B5EF4-FFF2-40B4-BE49-F238E27FC236}">
                <a16:creationId xmlns:a16="http://schemas.microsoft.com/office/drawing/2014/main" id="{E349F6F6-7BB3-3F83-40D1-1DD0C4080598}"/>
              </a:ext>
            </a:extLst>
          </p:cNvPr>
          <p:cNvSpPr txBox="1"/>
          <p:nvPr/>
        </p:nvSpPr>
        <p:spPr>
          <a:xfrm>
            <a:off x="0" y="449757"/>
            <a:ext cx="12190476" cy="105881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L'émission de rayonnement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une réaction secondaire qui a lieu quelques milliardièmes de seconde après la désintégration.</a:t>
            </a: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04077C16-E827-313A-808E-8BD839077EC7}"/>
                  </a:ext>
                </a:extLst>
              </p:cNvPr>
              <p:cNvSpPr txBox="1"/>
              <p:nvPr/>
            </p:nvSpPr>
            <p:spPr>
              <a:xfrm>
                <a:off x="0" y="1257135"/>
                <a:ext cx="12190476" cy="526285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Lors d'une transformation radioactive de type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ou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un noyau père </a:t>
                </a:r>
                <a14:m>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A</m:t>
                          </m:r>
                        </m:e>
                      </m:mr>
                      <m:mr>
                        <m:e>
                          <m:r>
                            <m:rPr>
                              <m:nor/>
                            </m:rPr>
                            <a:rPr lang="fr-FR" sz="2800" b="1" i="0" smtClean="0">
                              <a:latin typeface="Comic Sans MS" panose="030F0702030302020204" pitchFamily="66" charset="0"/>
                            </a:rPr>
                            <m:t>Z</m:t>
                          </m:r>
                        </m:e>
                      </m:mr>
                    </m:m>
                    <m:r>
                      <m:rPr>
                        <m:nor/>
                      </m:rPr>
                      <a:rPr lang="fr-FR" sz="2800" b="1" i="0" smtClean="0">
                        <a:latin typeface="Comic Sans MS" panose="030F0702030302020204" pitchFamily="66" charset="0"/>
                      </a:rPr>
                      <m:t>X</m:t>
                    </m:r>
                  </m:oMath>
                </a14:m>
                <a:r>
                  <a:rPr lang="fr-FR" sz="28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se désintègre en produisant un noyau fils </a:t>
                </a:r>
                <a14:m>
                  <m:oMath xmlns:m="http://schemas.openxmlformats.org/officeDocument/2006/math">
                    <m:m>
                      <m:mPr>
                        <m:mcs>
                          <m:mc>
                            <m:mcPr>
                              <m:count m:val="1"/>
                              <m:mcJc m:val="center"/>
                            </m:mcPr>
                          </m:mc>
                        </m:mcs>
                        <m:ctrlPr>
                          <a:rPr lang="fr-FR" sz="2800" b="1" i="1">
                            <a:latin typeface="Cambria Math" panose="02040503050406030204" pitchFamily="18" charset="0"/>
                          </a:rPr>
                        </m:ctrlPr>
                      </m:mPr>
                      <m:mr>
                        <m:e>
                          <m:r>
                            <m:rPr>
                              <m:nor/>
                              <m:brk m:alnAt="7"/>
                            </m:rPr>
                            <a:rPr lang="fr-FR" sz="2800" b="1">
                              <a:latin typeface="Comic Sans MS" panose="030F0702030302020204" pitchFamily="66" charset="0"/>
                            </a:rPr>
                            <m:t>A</m:t>
                          </m:r>
                          <m:r>
                            <m:rPr>
                              <m:nor/>
                            </m:rPr>
                            <a:rPr lang="fr-FR" sz="2800" b="1" i="0" smtClean="0">
                              <a:latin typeface="Comic Sans MS" panose="030F0702030302020204" pitchFamily="66" charset="0"/>
                            </a:rPr>
                            <m:t>′</m:t>
                          </m:r>
                        </m:e>
                      </m:mr>
                      <m:mr>
                        <m:e>
                          <m:r>
                            <m:rPr>
                              <m:nor/>
                            </m:rPr>
                            <a:rPr lang="fr-FR" sz="2800" b="1">
                              <a:latin typeface="Comic Sans MS" panose="030F0702030302020204" pitchFamily="66" charset="0"/>
                            </a:rPr>
                            <m:t>Z</m:t>
                          </m:r>
                          <m:r>
                            <m:rPr>
                              <m:nor/>
                            </m:rPr>
                            <a:rPr lang="fr-FR" sz="2800" b="1" i="0" smtClean="0">
                              <a:latin typeface="Comic Sans MS" panose="030F0702030302020204" pitchFamily="66" charset="0"/>
                            </a:rPr>
                            <m:t>′</m:t>
                          </m:r>
                        </m:e>
                      </m:mr>
                    </m:m>
                    <m:r>
                      <m:rPr>
                        <m:nor/>
                      </m:rPr>
                      <a:rPr lang="fr-FR" sz="2800" b="1" i="0" smtClean="0">
                        <a:latin typeface="Comic Sans MS" panose="030F0702030302020204" pitchFamily="66" charset="0"/>
                      </a:rPr>
                      <m:t>Y</m:t>
                    </m:r>
                    <m:r>
                      <m:rPr>
                        <m:nor/>
                      </m:rPr>
                      <a:rPr lang="fr-FR" sz="2800" b="1" i="0" smtClean="0">
                        <a:latin typeface="Comic Sans MS" panose="030F0702030302020204" pitchFamily="66" charset="0"/>
                      </a:rPr>
                      <m:t>∗</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dans un état excité instable.</a:t>
                </a:r>
              </a:p>
              <a:p>
                <a:pPr algn="just">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A</m:t>
                            </m:r>
                          </m:e>
                        </m:mr>
                        <m:mr>
                          <m:e>
                            <m:r>
                              <m:rPr>
                                <m:nor/>
                              </m:rPr>
                              <a:rPr lang="fr-FR" sz="2800" b="1" i="0" smtClean="0">
                                <a:latin typeface="Comic Sans MS" panose="030F0702030302020204" pitchFamily="66" charset="0"/>
                              </a:rPr>
                              <m:t>Z</m:t>
                            </m:r>
                          </m:e>
                        </m:mr>
                      </m:m>
                      <m:r>
                        <m:rPr>
                          <m:nor/>
                        </m:rPr>
                        <a:rPr lang="fr-FR" sz="2800" b="1" i="0" smtClean="0">
                          <a:latin typeface="Comic Sans MS" panose="030F0702030302020204" pitchFamily="66" charset="0"/>
                        </a:rPr>
                        <m:t>X</m:t>
                      </m:r>
                      <m:r>
                        <m:rPr>
                          <m:nor/>
                        </m:rPr>
                        <a:rPr lang="fr-FR" sz="2800" b="1" i="0" smtClean="0">
                          <a:latin typeface="Comic Sans MS" panose="030F0702030302020204" pitchFamily="66" charset="0"/>
                        </a:rPr>
                        <m:t>  </m:t>
                      </m:r>
                      <m:groupChr>
                        <m:groupChrPr>
                          <m:chr m:val="→"/>
                          <m:vertJc m:val="bot"/>
                          <m:ctrlPr>
                            <a:rPr lang="fr-FR" sz="2800" b="1" i="1" smtClean="0">
                              <a:latin typeface="Cambria Math" panose="02040503050406030204" pitchFamily="18" charset="0"/>
                            </a:rPr>
                          </m:ctrlPr>
                        </m:groupChrPr>
                        <m:e>
                          <m:r>
                            <m:rPr>
                              <m:brk m:alnAt="2"/>
                            </m:rPr>
                            <a:rPr lang="fr-FR" sz="2800" b="1" i="1" smtClean="0">
                              <a:latin typeface="Cambria Math" panose="02040503050406030204" pitchFamily="18" charset="0"/>
                            </a:rPr>
                            <m:t> </m:t>
                          </m:r>
                          <m:r>
                            <a:rPr lang="fr-FR" sz="2800" b="1" i="1" smtClean="0">
                              <a:latin typeface="Cambria Math" panose="02040503050406030204" pitchFamily="18" charset="0"/>
                            </a:rPr>
                            <m:t>             </m:t>
                          </m:r>
                        </m:e>
                      </m:groupCh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a:latin typeface="Comic Sans MS" panose="030F0702030302020204" pitchFamily="66" charset="0"/>
                              </a:rPr>
                              <m:t>A</m:t>
                            </m:r>
                            <m:r>
                              <m:rPr>
                                <m:nor/>
                              </m:rPr>
                              <a:rPr lang="fr-FR" sz="2800" b="1" i="0" smtClean="0">
                                <a:latin typeface="Comic Sans MS" panose="030F0702030302020204" pitchFamily="66" charset="0"/>
                              </a:rPr>
                              <m:t>′</m:t>
                            </m:r>
                          </m:e>
                        </m:mr>
                        <m:mr>
                          <m:e>
                            <m:r>
                              <m:rPr>
                                <m:nor/>
                              </m:rPr>
                              <a:rPr lang="fr-FR" sz="2800" b="1">
                                <a:latin typeface="Comic Sans MS" panose="030F0702030302020204" pitchFamily="66" charset="0"/>
                              </a:rPr>
                              <m:t>Z</m:t>
                            </m:r>
                            <m:r>
                              <m:rPr>
                                <m:nor/>
                              </m:rPr>
                              <a:rPr lang="fr-FR" sz="2800" b="1" i="0" smtClean="0">
                                <a:latin typeface="Comic Sans MS" panose="030F0702030302020204" pitchFamily="66" charset="0"/>
                              </a:rPr>
                              <m:t>′</m:t>
                            </m:r>
                          </m:e>
                        </m:mr>
                      </m:m>
                      <m:r>
                        <m:rPr>
                          <m:nor/>
                        </m:rPr>
                        <a:rPr lang="fr-FR" sz="2800" b="1">
                          <a:latin typeface="Comic Sans MS" panose="030F0702030302020204" pitchFamily="66" charset="0"/>
                        </a:rPr>
                        <m:t>Y</m:t>
                      </m:r>
                      <m:r>
                        <m:rPr>
                          <m:nor/>
                        </m:rPr>
                        <a:rPr lang="fr-FR" sz="2800" b="1" i="0" smtClean="0">
                          <a:latin typeface="Comic Sans MS" panose="030F0702030302020204" pitchFamily="66" charset="0"/>
                        </a:rPr>
                        <m:t>∗ +</m:t>
                      </m: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a</m:t>
                            </m:r>
                          </m:e>
                        </m:mr>
                        <m:mr>
                          <m:e>
                            <m:r>
                              <m:rPr>
                                <m:nor/>
                              </m:rPr>
                              <a:rPr lang="fr-FR" sz="2800" b="1" i="0" smtClean="0">
                                <a:latin typeface="Comic Sans MS" panose="030F0702030302020204" pitchFamily="66" charset="0"/>
                              </a:rPr>
                              <m:t>z</m:t>
                            </m:r>
                          </m:e>
                        </m:mr>
                      </m:m>
                      <m:r>
                        <m:rPr>
                          <m:nor/>
                        </m:rPr>
                        <a:rPr lang="fr-FR" sz="2800" b="1" i="0" smtClean="0">
                          <a:latin typeface="Comic Sans MS" panose="030F0702030302020204" pitchFamily="66" charset="0"/>
                        </a:rPr>
                        <m:t>p</m:t>
                      </m:r>
                    </m:oMath>
                  </m:oMathPara>
                </a14:m>
                <a:endParaRPr lang="fr-FR" sz="2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Lorsque ce noyau fils </a:t>
                </a:r>
                <a14:m>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a:latin typeface="Comic Sans MS" panose="030F0702030302020204" pitchFamily="66" charset="0"/>
                            </a:rPr>
                            <m:t>A</m:t>
                          </m:r>
                          <m:r>
                            <m:rPr>
                              <m:nor/>
                            </m:rPr>
                            <a:rPr lang="fr-FR" sz="2800" b="1" i="0" smtClean="0">
                              <a:latin typeface="Comic Sans MS" panose="030F0702030302020204" pitchFamily="66" charset="0"/>
                            </a:rPr>
                            <m:t>′</m:t>
                          </m:r>
                        </m:e>
                      </m:mr>
                      <m:mr>
                        <m:e>
                          <m:r>
                            <m:rPr>
                              <m:nor/>
                            </m:rPr>
                            <a:rPr lang="fr-FR" sz="2800" b="1">
                              <a:latin typeface="Comic Sans MS" panose="030F0702030302020204" pitchFamily="66" charset="0"/>
                            </a:rPr>
                            <m:t>Z</m:t>
                          </m:r>
                          <m:r>
                            <m:rPr>
                              <m:nor/>
                            </m:rPr>
                            <a:rPr lang="fr-FR" sz="2800" b="1" i="0" smtClean="0">
                              <a:latin typeface="Comic Sans MS" panose="030F0702030302020204" pitchFamily="66" charset="0"/>
                            </a:rPr>
                            <m:t>′</m:t>
                          </m:r>
                        </m:e>
                      </m:mr>
                    </m:m>
                    <m:r>
                      <m:rPr>
                        <m:nor/>
                      </m:rPr>
                      <a:rPr lang="fr-FR" sz="2800" b="1" i="0" smtClean="0">
                        <a:latin typeface="Comic Sans MS" panose="030F0702030302020204" pitchFamily="66" charset="0"/>
                      </a:rPr>
                      <m:t>Y</m:t>
                    </m:r>
                    <m:r>
                      <m:rPr>
                        <m:nor/>
                      </m:rPr>
                      <a:rPr lang="fr-FR" sz="2800" b="1" i="0" smtClean="0">
                        <a:latin typeface="Comic Sans MS" panose="030F0702030302020204" pitchFamily="66" charset="0"/>
                      </a:rPr>
                      <m:t>∗</m:t>
                    </m:r>
                  </m:oMath>
                </a14:m>
                <a:r>
                  <a:rPr lang="fr-FR" sz="28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se désexcite pour être dans un état fondamental stable </a:t>
                </a:r>
                <a14:m>
                  <m:oMath xmlns:m="http://schemas.openxmlformats.org/officeDocument/2006/math">
                    <m:m>
                      <m:mPr>
                        <m:mcs>
                          <m:mc>
                            <m:mcPr>
                              <m:count m:val="1"/>
                              <m:mcJc m:val="center"/>
                            </m:mcPr>
                          </m:mc>
                        </m:mcs>
                        <m:ctrlPr>
                          <a:rPr lang="fr-FR" sz="2800" b="1" i="1">
                            <a:latin typeface="Cambria Math" panose="02040503050406030204" pitchFamily="18" charset="0"/>
                          </a:rPr>
                        </m:ctrlPr>
                      </m:mPr>
                      <m:mr>
                        <m:e>
                          <m:r>
                            <m:rPr>
                              <m:nor/>
                              <m:brk m:alnAt="7"/>
                            </m:rPr>
                            <a:rPr lang="fr-FR" sz="2800" b="1">
                              <a:latin typeface="Comic Sans MS" panose="030F0702030302020204" pitchFamily="66" charset="0"/>
                            </a:rPr>
                            <m:t>A</m:t>
                          </m:r>
                          <m:r>
                            <m:rPr>
                              <m:nor/>
                            </m:rPr>
                            <a:rPr lang="fr-FR" sz="2800" b="1">
                              <a:latin typeface="Comic Sans MS" panose="030F0702030302020204" pitchFamily="66" charset="0"/>
                            </a:rPr>
                            <m:t>′</m:t>
                          </m:r>
                        </m:e>
                      </m:mr>
                      <m:mr>
                        <m:e>
                          <m:r>
                            <m:rPr>
                              <m:nor/>
                            </m:rPr>
                            <a:rPr lang="fr-FR" sz="2800" b="1">
                              <a:latin typeface="Comic Sans MS" panose="030F0702030302020204" pitchFamily="66" charset="0"/>
                            </a:rPr>
                            <m:t>Z</m:t>
                          </m:r>
                          <m:r>
                            <m:rPr>
                              <m:nor/>
                            </m:rPr>
                            <a:rPr lang="fr-FR" sz="2800" b="1">
                              <a:latin typeface="Comic Sans MS" panose="030F0702030302020204" pitchFamily="66" charset="0"/>
                            </a:rPr>
                            <m:t>′</m:t>
                          </m:r>
                        </m:e>
                      </m:mr>
                    </m:m>
                    <m:r>
                      <m:rPr>
                        <m:nor/>
                      </m:rPr>
                      <a:rPr lang="fr-FR" sz="2800" b="1">
                        <a:latin typeface="Comic Sans MS" panose="030F0702030302020204" pitchFamily="66" charset="0"/>
                      </a:rPr>
                      <m:t>Y</m:t>
                    </m:r>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il perd de l'énergie sous la forme d'un photon ou de rayonnement de type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ctr">
                  <a:lnSpc>
                    <a:spcPct val="107000"/>
                  </a:lnSpc>
                  <a:spcAft>
                    <a:spcPts val="800"/>
                  </a:spcAft>
                </a:pPr>
                <a14:m>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A</m:t>
                          </m:r>
                          <m:r>
                            <m:rPr>
                              <m:nor/>
                            </m:rPr>
                            <a:rPr lang="fr-FR" sz="2800" b="1" i="0" smtClean="0">
                              <a:latin typeface="Comic Sans MS" panose="030F0702030302020204" pitchFamily="66" charset="0"/>
                            </a:rPr>
                            <m:t>′</m:t>
                          </m:r>
                        </m:e>
                      </m:mr>
                      <m:mr>
                        <m:e>
                          <m:r>
                            <m:rPr>
                              <m:nor/>
                            </m:rPr>
                            <a:rPr lang="fr-FR" sz="2800" b="1" i="0" smtClean="0">
                              <a:latin typeface="Comic Sans MS" panose="030F0702030302020204" pitchFamily="66" charset="0"/>
                            </a:rPr>
                            <m:t>Z</m:t>
                          </m:r>
                          <m:r>
                            <m:rPr>
                              <m:nor/>
                            </m:rPr>
                            <a:rPr lang="fr-FR" sz="2800" b="1" i="0" smtClean="0">
                              <a:latin typeface="Comic Sans MS" panose="030F0702030302020204" pitchFamily="66" charset="0"/>
                            </a:rPr>
                            <m:t>′</m:t>
                          </m:r>
                        </m:e>
                      </m:mr>
                    </m:m>
                    <m:r>
                      <m:rPr>
                        <m:nor/>
                      </m:rPr>
                      <a:rPr lang="fr-FR" sz="2800" b="1" i="0" smtClean="0">
                        <a:latin typeface="Comic Sans MS" panose="030F0702030302020204" pitchFamily="66" charset="0"/>
                      </a:rPr>
                      <m:t>Y</m:t>
                    </m:r>
                    <m:r>
                      <m:rPr>
                        <m:nor/>
                      </m:rPr>
                      <a:rPr lang="fr-FR" sz="2800" b="1" i="0" smtClean="0">
                        <a:latin typeface="Comic Sans MS" panose="030F0702030302020204" pitchFamily="66" charset="0"/>
                      </a:rPr>
                      <m:t>∗  </m:t>
                    </m:r>
                    <m:groupChr>
                      <m:groupChrPr>
                        <m:chr m:val="→"/>
                        <m:vertJc m:val="bot"/>
                        <m:ctrlPr>
                          <a:rPr lang="fr-FR" sz="2800" b="1" i="1" smtClean="0">
                            <a:latin typeface="Cambria Math" panose="02040503050406030204" pitchFamily="18" charset="0"/>
                          </a:rPr>
                        </m:ctrlPr>
                      </m:groupChrPr>
                      <m:e>
                        <m:r>
                          <m:rPr>
                            <m:brk m:alnAt="2"/>
                          </m:rPr>
                          <a:rPr lang="fr-FR" sz="2800" b="1" i="1" smtClean="0">
                            <a:latin typeface="Cambria Math" panose="02040503050406030204" pitchFamily="18" charset="0"/>
                          </a:rPr>
                          <m:t> </m:t>
                        </m:r>
                        <m:r>
                          <a:rPr lang="fr-FR" sz="2800" b="1" i="1" smtClean="0">
                            <a:latin typeface="Cambria Math" panose="02040503050406030204" pitchFamily="18" charset="0"/>
                          </a:rPr>
                          <m:t>             </m:t>
                        </m:r>
                      </m:e>
                    </m:groupCh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a:latin typeface="Comic Sans MS" panose="030F0702030302020204" pitchFamily="66" charset="0"/>
                            </a:rPr>
                            <m:t>A</m:t>
                          </m:r>
                          <m:r>
                            <m:rPr>
                              <m:nor/>
                            </m:rPr>
                            <a:rPr lang="fr-FR" sz="2800" b="1" i="0" smtClean="0">
                              <a:latin typeface="Comic Sans MS" panose="030F0702030302020204" pitchFamily="66" charset="0"/>
                            </a:rPr>
                            <m:t>′</m:t>
                          </m:r>
                        </m:e>
                      </m:mr>
                      <m:mr>
                        <m:e>
                          <m:r>
                            <m:rPr>
                              <m:nor/>
                            </m:rPr>
                            <a:rPr lang="fr-FR" sz="2800" b="1">
                              <a:latin typeface="Comic Sans MS" panose="030F0702030302020204" pitchFamily="66" charset="0"/>
                            </a:rPr>
                            <m:t>Z</m:t>
                          </m:r>
                          <m:r>
                            <m:rPr>
                              <m:nor/>
                            </m:rPr>
                            <a:rPr lang="fr-FR" sz="2800" b="1" i="0" smtClean="0">
                              <a:latin typeface="Comic Sans MS" panose="030F0702030302020204" pitchFamily="66" charset="0"/>
                            </a:rPr>
                            <m:t>′</m:t>
                          </m:r>
                        </m:e>
                      </m:mr>
                    </m:m>
                    <m:r>
                      <m:rPr>
                        <m:nor/>
                      </m:rPr>
                      <a:rPr lang="fr-FR" sz="2800" b="1">
                        <a:latin typeface="Comic Sans MS" panose="030F0702030302020204" pitchFamily="66" charset="0"/>
                      </a:rPr>
                      <m:t>Y</m:t>
                    </m:r>
                    <m:r>
                      <m:rPr>
                        <m:nor/>
                      </m:rPr>
                      <a:rPr lang="fr-FR" sz="2800" b="1" i="0" smtClean="0">
                        <a:latin typeface="Comic Sans MS" panose="030F0702030302020204" pitchFamily="66" charset="0"/>
                      </a:rPr>
                      <m:t> +</m:t>
                    </m:r>
                  </m:oMath>
                </a14:m>
                <a:r>
                  <a:rPr lang="fr-FR" sz="2800" b="1" dirty="0">
                    <a:effectLst/>
                    <a:latin typeface="Calibri" panose="020F0502020204030204" pitchFamily="34" charset="0"/>
                    <a:ea typeface="Calibri" panose="020F0502020204030204" pitchFamily="34" charset="0"/>
                    <a:cs typeface="Times New Roman" panose="02020603050405020304" pitchFamily="18" charset="0"/>
                  </a:rPr>
                  <a:t> </a:t>
                </a:r>
                <a:r>
                  <a:rPr lang="fr-FR" sz="2800" b="1" dirty="0">
                    <a:latin typeface="Symbol" panose="05050102010706020507" pitchFamily="18" charset="2"/>
                    <a:ea typeface="Times New Roman" panose="02020603050405020304" pitchFamily="18" charset="0"/>
                    <a:cs typeface="Times New Roman" panose="02020603050405020304" pitchFamily="18" charset="0"/>
                  </a:rPr>
                  <a:t>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04077C16-E827-313A-808E-8BD839077EC7}"/>
                  </a:ext>
                </a:extLst>
              </p:cNvPr>
              <p:cNvSpPr txBox="1">
                <a:spLocks noRot="1" noChangeAspect="1" noMove="1" noResize="1" noEditPoints="1" noAdjustHandles="1" noChangeArrowheads="1" noChangeShapeType="1" noTextEdit="1"/>
              </p:cNvSpPr>
              <p:nvPr/>
            </p:nvSpPr>
            <p:spPr>
              <a:xfrm>
                <a:off x="0" y="1257135"/>
                <a:ext cx="12190476" cy="5262851"/>
              </a:xfrm>
              <a:prstGeom prst="rect">
                <a:avLst/>
              </a:prstGeom>
              <a:blipFill>
                <a:blip r:embed="rId2"/>
                <a:stretch>
                  <a:fillRect l="-750" r="-750"/>
                </a:stretch>
              </a:blipFill>
            </p:spPr>
            <p:txBody>
              <a:bodyPr/>
              <a:lstStyle/>
              <a:p>
                <a:r>
                  <a:rPr lang="fr-FR">
                    <a:noFill/>
                  </a:rPr>
                  <a:t> </a:t>
                </a:r>
              </a:p>
            </p:txBody>
          </p:sp>
        </mc:Fallback>
      </mc:AlternateContent>
    </p:spTree>
    <p:extLst>
      <p:ext uri="{BB962C8B-B14F-4D97-AF65-F5344CB8AC3E}">
        <p14:creationId xmlns:p14="http://schemas.microsoft.com/office/powerpoint/2010/main" val="209438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8C295E09-D7B9-0D7F-6761-C860EC9FE60C}"/>
              </a:ext>
            </a:extLst>
          </p:cNvPr>
          <p:cNvSpPr txBox="1"/>
          <p:nvPr/>
        </p:nvSpPr>
        <p:spPr>
          <a:xfrm>
            <a:off x="0" y="0"/>
            <a:ext cx="12192000" cy="1015663"/>
          </a:xfrm>
          <a:prstGeom prst="rect">
            <a:avLst/>
          </a:prstGeom>
          <a:noFill/>
        </p:spPr>
        <p:txBody>
          <a:bodyPr wrap="square">
            <a:spAutoFit/>
          </a:bodyPr>
          <a:lstStyle/>
          <a:p>
            <a:pPr marL="0" indent="0" algn="just">
              <a:buNone/>
            </a:pPr>
            <a:r>
              <a:rPr lang="fr-FR" sz="2400" dirty="0">
                <a:latin typeface="Comic Sans MS" pitchFamily="66" charset="0"/>
              </a:rPr>
              <a:t>En tenant compte des lois de Soddy et de la conservation de l'énergie, les équations de désintégration </a:t>
            </a:r>
            <a:r>
              <a:rPr lang="fr-FR" sz="3600" b="1" dirty="0">
                <a:latin typeface="Symbol" pitchFamily="18" charset="2"/>
              </a:rPr>
              <a:t>a</a:t>
            </a:r>
            <a:r>
              <a:rPr lang="fr-FR" sz="2400" dirty="0">
                <a:latin typeface="Comic Sans MS" pitchFamily="66" charset="0"/>
              </a:rPr>
              <a:t>, </a:t>
            </a:r>
            <a:r>
              <a:rPr lang="fr-FR" sz="3600" b="1" dirty="0">
                <a:latin typeface="Symbol" pitchFamily="18" charset="2"/>
              </a:rPr>
              <a:t>b</a:t>
            </a:r>
            <a:r>
              <a:rPr lang="fr-FR" sz="3600" b="1" baseline="30000" dirty="0">
                <a:latin typeface="Symbol" pitchFamily="18" charset="2"/>
              </a:rPr>
              <a:t>-</a:t>
            </a:r>
            <a:r>
              <a:rPr lang="fr-FR" sz="2400" dirty="0">
                <a:latin typeface="Comic Sans MS" pitchFamily="66" charset="0"/>
              </a:rPr>
              <a:t> ou </a:t>
            </a:r>
            <a:r>
              <a:rPr lang="fr-FR" sz="3600" b="1" dirty="0">
                <a:latin typeface="Symbol" pitchFamily="18" charset="2"/>
              </a:rPr>
              <a:t>b</a:t>
            </a:r>
            <a:r>
              <a:rPr lang="fr-FR" sz="3600" b="1" baseline="30000" dirty="0">
                <a:latin typeface="Symbol" pitchFamily="18" charset="2"/>
              </a:rPr>
              <a:t>+</a:t>
            </a:r>
            <a:r>
              <a:rPr lang="fr-FR" sz="2400" dirty="0">
                <a:latin typeface="Comic Sans MS" pitchFamily="66" charset="0"/>
              </a:rPr>
              <a:t>, s'écrivent:</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C1B07421-D1EF-AC0A-E52A-C4EF236B4946}"/>
                  </a:ext>
                </a:extLst>
              </p:cNvPr>
              <p:cNvSpPr txBox="1"/>
              <p:nvPr/>
            </p:nvSpPr>
            <p:spPr>
              <a:xfrm>
                <a:off x="0" y="1334899"/>
                <a:ext cx="12192000" cy="4091569"/>
              </a:xfrm>
              <a:prstGeom prst="rect">
                <a:avLst/>
              </a:prstGeom>
              <a:noFill/>
            </p:spPr>
            <p:txBody>
              <a:bodyPr wrap="square">
                <a:spAutoFit/>
              </a:bodyPr>
              <a:lstStyle/>
              <a:p>
                <a:pPr algn="just"/>
                <a:r>
                  <a:rPr lang="fr-FR" sz="3600" b="1" dirty="0">
                    <a:latin typeface="Comic Sans MS" pitchFamily="66" charset="0"/>
                  </a:rPr>
                  <a:t>Désintégration </a:t>
                </a:r>
                <a:r>
                  <a:rPr lang="fr-FR" sz="3600" b="1" dirty="0">
                    <a:latin typeface="Symbol" pitchFamily="18" charset="2"/>
                  </a:rPr>
                  <a:t>a         </a:t>
                </a:r>
                <a14:m>
                  <m:oMath xmlns:m="http://schemas.openxmlformats.org/officeDocument/2006/math">
                    <m:m>
                      <m:mPr>
                        <m:mcs>
                          <m:mc>
                            <m:mcPr>
                              <m:count m:val="1"/>
                              <m:mcJc m:val="center"/>
                            </m:mcPr>
                          </m:mc>
                        </m:mcs>
                        <m:ctrlPr>
                          <a:rPr lang="fr-FR" sz="3600" b="1" i="1" smtClean="0">
                            <a:latin typeface="Cambria Math" panose="02040503050406030204" pitchFamily="18" charset="0"/>
                          </a:rPr>
                        </m:ctrlPr>
                      </m:mPr>
                      <m:mr>
                        <m:e>
                          <m:r>
                            <m:rPr>
                              <m:nor/>
                              <m:brk m:alnAt="7"/>
                            </m:rPr>
                            <a:rPr lang="fr-FR" sz="3600" b="1" i="0" smtClean="0">
                              <a:latin typeface="Comic Sans MS" panose="030F0702030302020204" pitchFamily="66" charset="0"/>
                            </a:rPr>
                            <m:t>A</m:t>
                          </m:r>
                        </m:e>
                      </m:mr>
                      <m:mr>
                        <m:e>
                          <m:r>
                            <m:rPr>
                              <m:nor/>
                            </m:rPr>
                            <a:rPr lang="fr-FR" sz="3600" b="1" i="0" smtClean="0">
                              <a:latin typeface="Comic Sans MS" panose="030F0702030302020204" pitchFamily="66" charset="0"/>
                            </a:rPr>
                            <m:t>Z</m:t>
                          </m:r>
                        </m:e>
                      </m:mr>
                    </m:m>
                    <m:r>
                      <m:rPr>
                        <m:nor/>
                      </m:rPr>
                      <a:rPr lang="fr-FR" sz="3600" b="1" i="0" smtClean="0">
                        <a:latin typeface="Comic Sans MS" panose="030F0702030302020204" pitchFamily="66" charset="0"/>
                      </a:rPr>
                      <m:t>X</m:t>
                    </m:r>
                    <m:r>
                      <m:rPr>
                        <m:nor/>
                      </m:rPr>
                      <a:rPr lang="fr-FR" sz="3600" b="1" i="0" smtClean="0">
                        <a:latin typeface="Comic Sans MS" panose="030F0702030302020204" pitchFamily="66" charset="0"/>
                      </a:rPr>
                      <m:t>  </m:t>
                    </m:r>
                    <m:groupChr>
                      <m:groupChrPr>
                        <m:chr m:val="→"/>
                        <m:vertJc m:val="bot"/>
                        <m:ctrlPr>
                          <a:rPr lang="fr-FR" sz="3600" b="1" i="1" smtClean="0">
                            <a:latin typeface="Cambria Math" panose="02040503050406030204" pitchFamily="18" charset="0"/>
                          </a:rPr>
                        </m:ctrlPr>
                      </m:groupChrPr>
                      <m:e>
                        <m:r>
                          <m:rPr>
                            <m:brk m:alnAt="2"/>
                          </m:rPr>
                          <a:rPr lang="fr-FR" sz="3600" b="1" i="1" smtClean="0">
                            <a:latin typeface="Cambria Math" panose="02040503050406030204" pitchFamily="18" charset="0"/>
                          </a:rPr>
                          <m:t> </m:t>
                        </m:r>
                        <m:r>
                          <a:rPr lang="fr-FR" sz="3600" b="1" i="1" smtClean="0">
                            <a:latin typeface="Cambria Math" panose="02040503050406030204" pitchFamily="18" charset="0"/>
                          </a:rPr>
                          <m:t>             </m:t>
                        </m:r>
                      </m:e>
                    </m:groupCh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a:latin typeface="Comic Sans MS" panose="030F0702030302020204" pitchFamily="66" charset="0"/>
                            </a:rPr>
                            <m:t>A</m:t>
                          </m:r>
                          <m:r>
                            <m:rPr>
                              <m:nor/>
                            </m:rPr>
                            <a:rPr lang="fr-FR" sz="3600" b="1" i="0" smtClean="0">
                              <a:latin typeface="Comic Sans MS" panose="030F0702030302020204" pitchFamily="66" charset="0"/>
                            </a:rPr>
                            <m:t>−4</m:t>
                          </m:r>
                        </m:e>
                      </m:mr>
                      <m:mr>
                        <m:e>
                          <m:r>
                            <m:rPr>
                              <m:nor/>
                            </m:rPr>
                            <a:rPr lang="fr-FR" sz="3600" b="1">
                              <a:latin typeface="Comic Sans MS" panose="030F0702030302020204" pitchFamily="66" charset="0"/>
                            </a:rPr>
                            <m:t>Z</m:t>
                          </m:r>
                          <m:r>
                            <m:rPr>
                              <m:nor/>
                            </m:rPr>
                            <a:rPr lang="fr-FR" sz="3600" b="1" i="0" smtClean="0">
                              <a:latin typeface="Comic Sans MS" panose="030F0702030302020204" pitchFamily="66" charset="0"/>
                            </a:rPr>
                            <m:t>−2</m:t>
                          </m:r>
                        </m:e>
                      </m:mr>
                    </m:m>
                    <m:r>
                      <m:rPr>
                        <m:nor/>
                      </m:rPr>
                      <a:rPr lang="fr-FR" sz="3600" b="1">
                        <a:latin typeface="Comic Sans MS" panose="030F0702030302020204" pitchFamily="66" charset="0"/>
                      </a:rPr>
                      <m:t>Y</m:t>
                    </m:r>
                    <m:r>
                      <m:rPr>
                        <m:nor/>
                      </m:rPr>
                      <a:rPr lang="fr-FR" sz="3600" b="1" i="0" smtClean="0">
                        <a:latin typeface="Comic Sans MS" panose="030F0702030302020204" pitchFamily="66" charset="0"/>
                      </a:rPr>
                      <m:t> +</m:t>
                    </m: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4</m:t>
                          </m:r>
                        </m:e>
                      </m:mr>
                      <m:mr>
                        <m:e>
                          <m:r>
                            <m:rPr>
                              <m:nor/>
                            </m:rPr>
                            <a:rPr lang="fr-FR" sz="3600" b="1" i="0" smtClean="0">
                              <a:latin typeface="Comic Sans MS" panose="030F0702030302020204" pitchFamily="66" charset="0"/>
                            </a:rPr>
                            <m:t>2</m:t>
                          </m:r>
                        </m:e>
                      </m:mr>
                    </m:m>
                    <m:r>
                      <m:rPr>
                        <m:nor/>
                      </m:rPr>
                      <a:rPr lang="fr-FR" sz="3600" b="1" i="0" smtClean="0">
                        <a:latin typeface="Comic Sans MS" panose="030F0702030302020204" pitchFamily="66" charset="0"/>
                      </a:rPr>
                      <m:t>He</m:t>
                    </m:r>
                    <m:r>
                      <m:rPr>
                        <m:nor/>
                      </m:rPr>
                      <a:rPr lang="fr-FR" sz="3600" b="1">
                        <a:latin typeface="Comic Sans MS" panose="030F0702030302020204" pitchFamily="66" charset="0"/>
                      </a:rPr>
                      <m:t> + </m:t>
                    </m:r>
                    <m:r>
                      <m:rPr>
                        <m:nor/>
                      </m:rPr>
                      <a:rPr lang="fr-FR" sz="3600" b="1" i="0" dirty="0" smtClean="0">
                        <a:latin typeface="Symbol" pitchFamily="18" charset="2"/>
                      </a:rPr>
                      <m:t>g</m:t>
                    </m:r>
                  </m:oMath>
                </a14:m>
                <a:endParaRPr lang="fr-FR" sz="3600" b="1" dirty="0">
                  <a:latin typeface="Symbol" pitchFamily="18" charset="2"/>
                </a:endParaRPr>
              </a:p>
              <a:p>
                <a:pPr marL="0" indent="0" algn="just">
                  <a:buNone/>
                </a:pPr>
                <a:endParaRPr lang="fr-FR" sz="3600" b="1" dirty="0">
                  <a:latin typeface="Comic Sans MS" pitchFamily="66" charset="0"/>
                </a:endParaRPr>
              </a:p>
              <a:p>
                <a:pPr algn="just"/>
                <a:r>
                  <a:rPr lang="fr-FR" sz="3600" b="1" dirty="0">
                    <a:latin typeface="Comic Sans MS" pitchFamily="66" charset="0"/>
                  </a:rPr>
                  <a:t>Désintégration </a:t>
                </a:r>
                <a:r>
                  <a:rPr lang="fr-FR" sz="3600" b="1" dirty="0">
                    <a:latin typeface="Symbol" pitchFamily="18" charset="2"/>
                  </a:rPr>
                  <a:t>b</a:t>
                </a:r>
                <a:r>
                  <a:rPr lang="fr-FR" sz="3600" b="1" baseline="30000" dirty="0">
                    <a:latin typeface="Symbol" pitchFamily="18" charset="2"/>
                  </a:rPr>
                  <a:t>- </a:t>
                </a:r>
                <a14:m>
                  <m:oMath xmlns:m="http://schemas.openxmlformats.org/officeDocument/2006/math">
                    <m:r>
                      <a:rPr lang="fr-FR" sz="3600" b="1" i="0" smtClean="0">
                        <a:latin typeface="Cambria Math" panose="02040503050406030204" pitchFamily="18" charset="0"/>
                      </a:rPr>
                      <m:t>         </m:t>
                    </m:r>
                    <m:m>
                      <m:mPr>
                        <m:mcs>
                          <m:mc>
                            <m:mcPr>
                              <m:count m:val="1"/>
                              <m:mcJc m:val="center"/>
                            </m:mcPr>
                          </m:mc>
                        </m:mcs>
                        <m:ctrlPr>
                          <a:rPr lang="fr-FR" sz="3600" b="1" i="1" smtClean="0">
                            <a:latin typeface="Cambria Math" panose="02040503050406030204" pitchFamily="18" charset="0"/>
                          </a:rPr>
                        </m:ctrlPr>
                      </m:mPr>
                      <m:mr>
                        <m:e>
                          <m:r>
                            <m:rPr>
                              <m:nor/>
                              <m:brk m:alnAt="7"/>
                            </m:rPr>
                            <a:rPr lang="fr-FR" sz="3600" b="1" i="0" smtClean="0">
                              <a:latin typeface="Comic Sans MS" panose="030F0702030302020204" pitchFamily="66" charset="0"/>
                            </a:rPr>
                            <m:t>A</m:t>
                          </m:r>
                        </m:e>
                      </m:mr>
                      <m:mr>
                        <m:e>
                          <m:r>
                            <m:rPr>
                              <m:nor/>
                            </m:rPr>
                            <a:rPr lang="fr-FR" sz="3600" b="1" i="0" smtClean="0">
                              <a:latin typeface="Comic Sans MS" panose="030F0702030302020204" pitchFamily="66" charset="0"/>
                            </a:rPr>
                            <m:t>Z</m:t>
                          </m:r>
                        </m:e>
                      </m:mr>
                    </m:m>
                    <m:r>
                      <m:rPr>
                        <m:nor/>
                      </m:rPr>
                      <a:rPr lang="fr-FR" sz="3600" b="1" i="0" smtClean="0">
                        <a:latin typeface="Comic Sans MS" panose="030F0702030302020204" pitchFamily="66" charset="0"/>
                      </a:rPr>
                      <m:t>X</m:t>
                    </m:r>
                    <m:r>
                      <m:rPr>
                        <m:nor/>
                      </m:rPr>
                      <a:rPr lang="fr-FR" sz="3600" b="1" i="0" smtClean="0">
                        <a:latin typeface="Comic Sans MS" panose="030F0702030302020204" pitchFamily="66" charset="0"/>
                      </a:rPr>
                      <m:t>  </m:t>
                    </m:r>
                    <m:groupChr>
                      <m:groupChrPr>
                        <m:chr m:val="→"/>
                        <m:vertJc m:val="bot"/>
                        <m:ctrlPr>
                          <a:rPr lang="fr-FR" sz="3600" b="1" i="1" smtClean="0">
                            <a:latin typeface="Cambria Math" panose="02040503050406030204" pitchFamily="18" charset="0"/>
                          </a:rPr>
                        </m:ctrlPr>
                      </m:groupChrPr>
                      <m:e>
                        <m:r>
                          <m:rPr>
                            <m:brk m:alnAt="2"/>
                          </m:rPr>
                          <a:rPr lang="fr-FR" sz="3600" b="1" i="1" smtClean="0">
                            <a:latin typeface="Cambria Math" panose="02040503050406030204" pitchFamily="18" charset="0"/>
                          </a:rPr>
                          <m:t> </m:t>
                        </m:r>
                        <m:r>
                          <a:rPr lang="fr-FR" sz="3600" b="1" i="1" smtClean="0">
                            <a:latin typeface="Cambria Math" panose="02040503050406030204" pitchFamily="18" charset="0"/>
                          </a:rPr>
                          <m:t>             </m:t>
                        </m:r>
                      </m:e>
                    </m:groupCh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a:latin typeface="Comic Sans MS" panose="030F0702030302020204" pitchFamily="66" charset="0"/>
                            </a:rPr>
                            <m:t>A</m:t>
                          </m:r>
                        </m:e>
                      </m:mr>
                      <m:mr>
                        <m:e>
                          <m:r>
                            <m:rPr>
                              <m:nor/>
                            </m:rPr>
                            <a:rPr lang="fr-FR" sz="3600" b="1">
                              <a:latin typeface="Comic Sans MS" panose="030F0702030302020204" pitchFamily="66" charset="0"/>
                            </a:rPr>
                            <m:t>Z</m:t>
                          </m:r>
                          <m:r>
                            <m:rPr>
                              <m:nor/>
                            </m:rPr>
                            <a:rPr lang="fr-FR" sz="3600" b="1" i="0" smtClean="0">
                              <a:latin typeface="Comic Sans MS" panose="030F0702030302020204" pitchFamily="66" charset="0"/>
                            </a:rPr>
                            <m:t>+1</m:t>
                          </m:r>
                        </m:e>
                      </m:mr>
                    </m:m>
                    <m:r>
                      <m:rPr>
                        <m:nor/>
                      </m:rPr>
                      <a:rPr lang="fr-FR" sz="3600" b="1">
                        <a:latin typeface="Comic Sans MS" panose="030F0702030302020204" pitchFamily="66" charset="0"/>
                      </a:rPr>
                      <m:t>Y</m:t>
                    </m:r>
                    <m:r>
                      <m:rPr>
                        <m:nor/>
                      </m:rPr>
                      <a:rPr lang="fr-FR" sz="3600" b="1" i="0" smtClean="0">
                        <a:latin typeface="Comic Sans MS" panose="030F0702030302020204" pitchFamily="66" charset="0"/>
                      </a:rPr>
                      <m:t> +</m:t>
                    </m: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0</m:t>
                          </m:r>
                        </m:e>
                      </m:mr>
                      <m:mr>
                        <m:e>
                          <m:r>
                            <m:rPr>
                              <m:nor/>
                            </m:rPr>
                            <a:rPr lang="fr-FR" sz="3600" b="1" i="0" smtClean="0">
                              <a:latin typeface="Comic Sans MS" panose="030F0702030302020204" pitchFamily="66" charset="0"/>
                            </a:rPr>
                            <m:t>−1</m:t>
                          </m:r>
                        </m:e>
                      </m:mr>
                    </m:m>
                    <m:r>
                      <m:rPr>
                        <m:nor/>
                      </m:rPr>
                      <a:rPr lang="fr-FR" sz="3600" b="1" i="0" smtClean="0">
                        <a:latin typeface="Comic Sans MS" panose="030F0702030302020204" pitchFamily="66" charset="0"/>
                      </a:rPr>
                      <m:t>e</m:t>
                    </m:r>
                    <m:r>
                      <m:rPr>
                        <m:nor/>
                      </m:rPr>
                      <a:rPr lang="fr-FR" sz="3600" b="1" i="0" smtClean="0">
                        <a:latin typeface="Comic Sans MS" panose="030F0702030302020204" pitchFamily="66" charset="0"/>
                      </a:rPr>
                      <m:t> + </m:t>
                    </m:r>
                    <m:r>
                      <m:rPr>
                        <m:nor/>
                      </m:rPr>
                      <a:rPr lang="fr-FR" sz="3600" b="1" dirty="0">
                        <a:latin typeface="Symbol" pitchFamily="18" charset="2"/>
                      </a:rPr>
                      <m:t>n</m:t>
                    </m:r>
                  </m:oMath>
                </a14:m>
                <a:r>
                  <a:rPr lang="fr-FR" sz="3600" b="1" baseline="30000" dirty="0">
                    <a:latin typeface="Symbol" pitchFamily="18" charset="2"/>
                  </a:rPr>
                  <a:t>*</a:t>
                </a:r>
                <a14:m>
                  <m:oMath xmlns:m="http://schemas.openxmlformats.org/officeDocument/2006/math">
                    <m:r>
                      <m:rPr>
                        <m:nor/>
                      </m:rPr>
                      <a:rPr lang="fr-FR" sz="3600" b="1">
                        <a:latin typeface="Comic Sans MS" panose="030F0702030302020204" pitchFamily="66" charset="0"/>
                      </a:rPr>
                      <m:t> + </m:t>
                    </m:r>
                    <m:r>
                      <m:rPr>
                        <m:nor/>
                      </m:rPr>
                      <a:rPr lang="fr-FR" sz="3600" b="1" dirty="0">
                        <a:latin typeface="Symbol" pitchFamily="18" charset="2"/>
                      </a:rPr>
                      <m:t>g</m:t>
                    </m:r>
                  </m:oMath>
                </a14:m>
                <a:endParaRPr lang="fr-FR" sz="3600" b="1" dirty="0">
                  <a:latin typeface="Comic Sans MS" pitchFamily="66" charset="0"/>
                </a:endParaRPr>
              </a:p>
              <a:p>
                <a:pPr marL="0" indent="0" algn="just">
                  <a:buNone/>
                </a:pPr>
                <a:endParaRPr lang="fr-FR" sz="3600" b="1" dirty="0">
                  <a:latin typeface="Comic Sans MS" pitchFamily="66" charset="0"/>
                </a:endParaRPr>
              </a:p>
              <a:p>
                <a:pPr algn="just"/>
                <a:r>
                  <a:rPr lang="fr-FR" sz="3600" b="1" dirty="0">
                    <a:latin typeface="Comic Sans MS" pitchFamily="66" charset="0"/>
                  </a:rPr>
                  <a:t>Désintégration </a:t>
                </a:r>
                <a:r>
                  <a:rPr lang="fr-FR" sz="3600" b="1" dirty="0">
                    <a:latin typeface="Symbol" pitchFamily="18" charset="2"/>
                  </a:rPr>
                  <a:t>b</a:t>
                </a:r>
                <a:r>
                  <a:rPr lang="fr-FR" sz="3600" b="1" baseline="30000" dirty="0">
                    <a:latin typeface="Symbol" pitchFamily="18" charset="2"/>
                  </a:rPr>
                  <a:t>+</a:t>
                </a:r>
                <a:r>
                  <a:rPr lang="fr-FR" sz="3600" b="1" dirty="0">
                    <a:latin typeface="Symbol" pitchFamily="18" charset="2"/>
                  </a:rPr>
                  <a:t> </a:t>
                </a:r>
                <a14:m>
                  <m:oMath xmlns:m="http://schemas.openxmlformats.org/officeDocument/2006/math">
                    <m:r>
                      <a:rPr lang="fr-FR" sz="3600" b="1" i="0" smtClean="0">
                        <a:latin typeface="Cambria Math" panose="02040503050406030204" pitchFamily="18" charset="0"/>
                      </a:rPr>
                      <m:t>         </m:t>
                    </m:r>
                    <m:m>
                      <m:mPr>
                        <m:mcs>
                          <m:mc>
                            <m:mcPr>
                              <m:count m:val="1"/>
                              <m:mcJc m:val="center"/>
                            </m:mcPr>
                          </m:mc>
                        </m:mcs>
                        <m:ctrlPr>
                          <a:rPr lang="fr-FR" sz="3600" b="1" i="1" smtClean="0">
                            <a:latin typeface="Cambria Math" panose="02040503050406030204" pitchFamily="18" charset="0"/>
                          </a:rPr>
                        </m:ctrlPr>
                      </m:mPr>
                      <m:mr>
                        <m:e>
                          <m:r>
                            <m:rPr>
                              <m:nor/>
                              <m:brk m:alnAt="7"/>
                            </m:rPr>
                            <a:rPr lang="fr-FR" sz="3600" b="1" i="0" smtClean="0">
                              <a:latin typeface="Comic Sans MS" panose="030F0702030302020204" pitchFamily="66" charset="0"/>
                            </a:rPr>
                            <m:t>A</m:t>
                          </m:r>
                        </m:e>
                      </m:mr>
                      <m:mr>
                        <m:e>
                          <m:r>
                            <m:rPr>
                              <m:nor/>
                            </m:rPr>
                            <a:rPr lang="fr-FR" sz="3600" b="1" i="0" smtClean="0">
                              <a:latin typeface="Comic Sans MS" panose="030F0702030302020204" pitchFamily="66" charset="0"/>
                            </a:rPr>
                            <m:t>Z</m:t>
                          </m:r>
                        </m:e>
                      </m:mr>
                    </m:m>
                    <m:r>
                      <m:rPr>
                        <m:nor/>
                      </m:rPr>
                      <a:rPr lang="fr-FR" sz="3600" b="1" i="0" smtClean="0">
                        <a:latin typeface="Comic Sans MS" panose="030F0702030302020204" pitchFamily="66" charset="0"/>
                      </a:rPr>
                      <m:t>X</m:t>
                    </m:r>
                    <m:r>
                      <m:rPr>
                        <m:nor/>
                      </m:rPr>
                      <a:rPr lang="fr-FR" sz="3600" b="1" i="0" smtClean="0">
                        <a:latin typeface="Comic Sans MS" panose="030F0702030302020204" pitchFamily="66" charset="0"/>
                      </a:rPr>
                      <m:t>  </m:t>
                    </m:r>
                    <m:groupChr>
                      <m:groupChrPr>
                        <m:chr m:val="→"/>
                        <m:vertJc m:val="bot"/>
                        <m:ctrlPr>
                          <a:rPr lang="fr-FR" sz="3600" b="1" i="1" smtClean="0">
                            <a:latin typeface="Cambria Math" panose="02040503050406030204" pitchFamily="18" charset="0"/>
                          </a:rPr>
                        </m:ctrlPr>
                      </m:groupChrPr>
                      <m:e>
                        <m:r>
                          <m:rPr>
                            <m:brk m:alnAt="2"/>
                          </m:rPr>
                          <a:rPr lang="fr-FR" sz="3600" b="1" i="1" smtClean="0">
                            <a:latin typeface="Cambria Math" panose="02040503050406030204" pitchFamily="18" charset="0"/>
                          </a:rPr>
                          <m:t> </m:t>
                        </m:r>
                        <m:r>
                          <a:rPr lang="fr-FR" sz="3600" b="1" i="1" smtClean="0">
                            <a:latin typeface="Cambria Math" panose="02040503050406030204" pitchFamily="18" charset="0"/>
                          </a:rPr>
                          <m:t>             </m:t>
                        </m:r>
                      </m:e>
                    </m:groupCh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a:latin typeface="Comic Sans MS" panose="030F0702030302020204" pitchFamily="66" charset="0"/>
                            </a:rPr>
                            <m:t>A</m:t>
                          </m:r>
                        </m:e>
                      </m:mr>
                      <m:mr>
                        <m:e>
                          <m:r>
                            <m:rPr>
                              <m:nor/>
                            </m:rPr>
                            <a:rPr lang="fr-FR" sz="3600" b="1">
                              <a:latin typeface="Comic Sans MS" panose="030F0702030302020204" pitchFamily="66" charset="0"/>
                            </a:rPr>
                            <m:t>Z</m:t>
                          </m:r>
                          <m:r>
                            <m:rPr>
                              <m:nor/>
                            </m:rPr>
                            <a:rPr lang="fr-FR" sz="3600" b="1" i="0" smtClean="0">
                              <a:latin typeface="Comic Sans MS" panose="030F0702030302020204" pitchFamily="66" charset="0"/>
                            </a:rPr>
                            <m:t>−1</m:t>
                          </m:r>
                        </m:e>
                      </m:mr>
                    </m:m>
                    <m:r>
                      <m:rPr>
                        <m:nor/>
                      </m:rPr>
                      <a:rPr lang="fr-FR" sz="3600" b="1">
                        <a:latin typeface="Comic Sans MS" panose="030F0702030302020204" pitchFamily="66" charset="0"/>
                      </a:rPr>
                      <m:t>Y</m:t>
                    </m:r>
                    <m:r>
                      <m:rPr>
                        <m:nor/>
                      </m:rPr>
                      <a:rPr lang="fr-FR" sz="3600" b="1" i="0" smtClean="0">
                        <a:latin typeface="Comic Sans MS" panose="030F0702030302020204" pitchFamily="66" charset="0"/>
                      </a:rPr>
                      <m:t> +</m:t>
                    </m:r>
                    <m:r>
                      <a:rPr lang="fr-FR" sz="3600" b="1" i="1" smtClean="0">
                        <a:latin typeface="Cambria Math" panose="02040503050406030204" pitchFamily="18" charset="0"/>
                      </a:rPr>
                      <m:t>  </m:t>
                    </m:r>
                    <m:m>
                      <m:mPr>
                        <m:mcs>
                          <m:mc>
                            <m:mcPr>
                              <m:count m:val="1"/>
                              <m:mcJc m:val="center"/>
                            </m:mcPr>
                          </m:mc>
                        </m:mcs>
                        <m:ctrlPr>
                          <a:rPr lang="fr-FR" sz="3600" b="1" i="1">
                            <a:latin typeface="Cambria Math" panose="02040503050406030204" pitchFamily="18" charset="0"/>
                          </a:rPr>
                        </m:ctrlPr>
                      </m:mPr>
                      <m:mr>
                        <m:e>
                          <m:r>
                            <m:rPr>
                              <m:nor/>
                              <m:brk m:alnAt="7"/>
                            </m:rPr>
                            <a:rPr lang="fr-FR" sz="3600" b="1" i="0" smtClean="0">
                              <a:latin typeface="Comic Sans MS" panose="030F0702030302020204" pitchFamily="66" charset="0"/>
                            </a:rPr>
                            <m:t>0</m:t>
                          </m:r>
                        </m:e>
                      </m:mr>
                      <m:mr>
                        <m:e>
                          <m:r>
                            <m:rPr>
                              <m:nor/>
                            </m:rPr>
                            <a:rPr lang="fr-FR" sz="3600" b="1" i="0" smtClean="0">
                              <a:latin typeface="Comic Sans MS" panose="030F0702030302020204" pitchFamily="66" charset="0"/>
                            </a:rPr>
                            <m:t>+1</m:t>
                          </m:r>
                        </m:e>
                      </m:mr>
                    </m:m>
                    <m:r>
                      <m:rPr>
                        <m:nor/>
                      </m:rPr>
                      <a:rPr lang="fr-FR" sz="3600" b="1" i="0" smtClean="0">
                        <a:latin typeface="Comic Sans MS" panose="030F0702030302020204" pitchFamily="66" charset="0"/>
                      </a:rPr>
                      <m:t>e</m:t>
                    </m:r>
                    <m:r>
                      <m:rPr>
                        <m:nor/>
                      </m:rPr>
                      <a:rPr lang="fr-FR" sz="3600" b="1" i="0" smtClean="0">
                        <a:latin typeface="Comic Sans MS" panose="030F0702030302020204" pitchFamily="66" charset="0"/>
                      </a:rPr>
                      <m:t> + </m:t>
                    </m:r>
                    <m:r>
                      <m:rPr>
                        <m:nor/>
                      </m:rPr>
                      <a:rPr lang="fr-FR" sz="3600" b="1" dirty="0">
                        <a:latin typeface="Symbol" pitchFamily="18" charset="2"/>
                      </a:rPr>
                      <m:t>n</m:t>
                    </m:r>
                    <m:r>
                      <m:rPr>
                        <m:nor/>
                      </m:rPr>
                      <a:rPr lang="fr-FR" sz="3600" b="1">
                        <a:latin typeface="Comic Sans MS" panose="030F0702030302020204" pitchFamily="66" charset="0"/>
                      </a:rPr>
                      <m:t> + </m:t>
                    </m:r>
                    <m:r>
                      <m:rPr>
                        <m:nor/>
                      </m:rPr>
                      <a:rPr lang="fr-FR" sz="3600" b="1" dirty="0">
                        <a:latin typeface="Symbol" pitchFamily="18" charset="2"/>
                      </a:rPr>
                      <m:t>g</m:t>
                    </m:r>
                  </m:oMath>
                </a14:m>
                <a:endParaRPr lang="fr-FR" sz="3600" b="1" dirty="0">
                  <a:latin typeface="Comic Sans MS" pitchFamily="66" charset="0"/>
                </a:endParaRPr>
              </a:p>
            </p:txBody>
          </p:sp>
        </mc:Choice>
        <mc:Fallback xmlns="">
          <p:sp>
            <p:nvSpPr>
              <p:cNvPr id="6" name="ZoneTexte 5">
                <a:extLst>
                  <a:ext uri="{FF2B5EF4-FFF2-40B4-BE49-F238E27FC236}">
                    <a16:creationId xmlns:a16="http://schemas.microsoft.com/office/drawing/2014/main" id="{C1B07421-D1EF-AC0A-E52A-C4EF236B4946}"/>
                  </a:ext>
                </a:extLst>
              </p:cNvPr>
              <p:cNvSpPr txBox="1">
                <a:spLocks noRot="1" noChangeAspect="1" noMove="1" noResize="1" noEditPoints="1" noAdjustHandles="1" noChangeArrowheads="1" noChangeShapeType="1" noTextEdit="1"/>
              </p:cNvSpPr>
              <p:nvPr/>
            </p:nvSpPr>
            <p:spPr>
              <a:xfrm>
                <a:off x="0" y="1334899"/>
                <a:ext cx="12192000" cy="4091569"/>
              </a:xfrm>
              <a:prstGeom prst="rect">
                <a:avLst/>
              </a:prstGeom>
              <a:blipFill>
                <a:blip r:embed="rId2"/>
                <a:stretch>
                  <a:fillRect l="-1500"/>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389E44AF-B805-E004-6AAE-C2FC16F5B24E}"/>
              </a:ext>
            </a:extLst>
          </p:cNvPr>
          <p:cNvSpPr txBox="1"/>
          <p:nvPr/>
        </p:nvSpPr>
        <p:spPr>
          <a:xfrm>
            <a:off x="0" y="5663600"/>
            <a:ext cx="12192000" cy="1015663"/>
          </a:xfrm>
          <a:prstGeom prst="rect">
            <a:avLst/>
          </a:prstGeom>
          <a:noFill/>
        </p:spPr>
        <p:txBody>
          <a:bodyPr wrap="square">
            <a:spAutoFit/>
          </a:bodyPr>
          <a:lstStyle/>
          <a:p>
            <a:pPr algn="just"/>
            <a:r>
              <a:rPr lang="fr-FR" sz="2400" dirty="0">
                <a:latin typeface="Comic Sans MS" pitchFamily="66" charset="0"/>
              </a:rPr>
              <a:t>Le rayonnement </a:t>
            </a:r>
            <a:r>
              <a:rPr lang="fr-FR" sz="3600" b="1" dirty="0">
                <a:latin typeface="Symbol" pitchFamily="18" charset="2"/>
              </a:rPr>
              <a:t>g</a:t>
            </a:r>
            <a:r>
              <a:rPr lang="fr-FR" sz="2400" dirty="0">
                <a:latin typeface="Comic Sans MS" pitchFamily="66" charset="0"/>
              </a:rPr>
              <a:t> est une onde électromagnétique de haute énergie qui apparaît comme un phénomène secondaire de la radioactivité.</a:t>
            </a:r>
          </a:p>
        </p:txBody>
      </p:sp>
    </p:spTree>
    <p:extLst>
      <p:ext uri="{BB962C8B-B14F-4D97-AF65-F5344CB8AC3E}">
        <p14:creationId xmlns:p14="http://schemas.microsoft.com/office/powerpoint/2010/main" val="37229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5CC275D0-AB07-BD17-E1DA-90BF741F8042}"/>
              </a:ext>
            </a:extLst>
          </p:cNvPr>
          <p:cNvSpPr txBox="1"/>
          <p:nvPr/>
        </p:nvSpPr>
        <p:spPr>
          <a:xfrm>
            <a:off x="9144" y="1304591"/>
            <a:ext cx="8376908" cy="482811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représentation de l'ensemble des noyaux existants selon le nombre de protons Z en abscisse et du nombre de neutrons N en ordonnée s'appelle le diagramme (N,Z).</a:t>
            </a:r>
          </a:p>
          <a:p>
            <a:pPr algn="just">
              <a:lnSpc>
                <a:spcPct val="107000"/>
              </a:lnSpc>
              <a:spcAft>
                <a:spcPts val="800"/>
              </a:spcAft>
            </a:pPr>
            <a:r>
              <a:rPr lang="fr-FR" sz="2400" dirty="0">
                <a:latin typeface="Comic Sans MS" panose="030F0702030302020204" pitchFamily="66" charset="0"/>
                <a:cs typeface="Times New Roman" panose="02020603050405020304" pitchFamily="18" charset="0"/>
              </a:rPr>
              <a:t>Tous les isotopes d'un même élément se situent dans une même ligne.</a:t>
            </a:r>
          </a:p>
          <a:p>
            <a:pPr algn="just">
              <a:lnSpc>
                <a:spcPct val="107000"/>
              </a:lnSpc>
              <a:spcAft>
                <a:spcPts val="800"/>
              </a:spcAft>
            </a:pPr>
            <a:endParaRPr lang="fr-FR" sz="2400" dirty="0">
              <a:latin typeface="Comic Sans MS" panose="030F0702030302020204" pitchFamily="66" charset="0"/>
              <a:cs typeface="Times New Roman" panose="02020603050405020304" pitchFamily="18" charset="0"/>
            </a:endParaRPr>
          </a:p>
          <a:p>
            <a:pPr algn="just">
              <a:lnSpc>
                <a:spcPct val="107000"/>
              </a:lnSpc>
              <a:spcAft>
                <a:spcPts val="800"/>
              </a:spcAft>
            </a:pPr>
            <a:endParaRPr lang="fr-FR" sz="24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400" dirty="0">
                <a:latin typeface="Comic Sans MS" panose="030F0702030302020204" pitchFamily="66" charset="0"/>
                <a:cs typeface="Times New Roman" panose="02020603050405020304" pitchFamily="18" charset="0"/>
              </a:rPr>
              <a:t>On peut aussi utiliser un diagramme (Z,N) mais dans ce cas les isotopes se situent tous sur la même colonne. En abscisse nous aurons le nombre de neutrons N tandis qu'en ordonné nous aurons le nombre de protons Z.</a:t>
            </a:r>
          </a:p>
        </p:txBody>
      </p:sp>
      <p:sp>
        <p:nvSpPr>
          <p:cNvPr id="4" name="ZoneTexte 3">
            <a:extLst>
              <a:ext uri="{FF2B5EF4-FFF2-40B4-BE49-F238E27FC236}">
                <a16:creationId xmlns:a16="http://schemas.microsoft.com/office/drawing/2014/main" id="{7FC19315-6171-D21D-9811-37E9A2D52E78}"/>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Diagramme (N,Z) - Diagramme de Segré</a:t>
            </a:r>
            <a:endParaRPr lang="fr-FR" sz="3200" dirty="0"/>
          </a:p>
        </p:txBody>
      </p:sp>
      <p:pic>
        <p:nvPicPr>
          <p:cNvPr id="1026" name="Picture 2">
            <a:extLst>
              <a:ext uri="{FF2B5EF4-FFF2-40B4-BE49-F238E27FC236}">
                <a16:creationId xmlns:a16="http://schemas.microsoft.com/office/drawing/2014/main" id="{495CFCAF-3272-EB1A-B5BB-A6308C62B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632" y="920878"/>
            <a:ext cx="3632841" cy="2508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agramme (N, Z) donnant les domaines de stabilité et d'instabilité des noyaux">
            <a:extLst>
              <a:ext uri="{FF2B5EF4-FFF2-40B4-BE49-F238E27FC236}">
                <a16:creationId xmlns:a16="http://schemas.microsoft.com/office/drawing/2014/main" id="{845DEE5D-01B8-CEC0-AD47-20D7C3051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632" y="3561095"/>
            <a:ext cx="3604271" cy="320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94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ZoneTexte 9">
            <a:extLst>
              <a:ext uri="{FF2B5EF4-FFF2-40B4-BE49-F238E27FC236}">
                <a16:creationId xmlns:a16="http://schemas.microsoft.com/office/drawing/2014/main" id="{84709AB7-3513-638C-0F1C-CC2745C272B0}"/>
              </a:ext>
            </a:extLst>
          </p:cNvPr>
          <p:cNvSpPr txBox="1"/>
          <p:nvPr/>
        </p:nvSpPr>
        <p:spPr>
          <a:xfrm>
            <a:off x="38527" y="265809"/>
            <a:ext cx="5788152" cy="462293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le graphique de Segré, représentant le nombre de neutrons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en fonction du nombre de protons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Z</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il apparaît quatre zones.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zone noire dans laquelle apparaissent les noyaux stables. Cette zone est appelée vallée de </a:t>
            </a:r>
            <a:r>
              <a:rPr lang="fr-FR" sz="2400" dirty="0">
                <a:latin typeface="Comic Sans MS" panose="030F0702030302020204" pitchFamily="66" charset="0"/>
                <a:cs typeface="Times New Roman" panose="02020603050405020304" pitchFamily="18" charset="0"/>
              </a:rPr>
              <a:t>stabilité.</a:t>
            </a:r>
          </a:p>
          <a:p>
            <a:pPr marL="342900" indent="-342900" algn="just">
              <a:lnSpc>
                <a:spcPct val="107000"/>
              </a:lnSpc>
              <a:spcAft>
                <a:spcPts val="800"/>
              </a:spcAft>
              <a:buFont typeface="Arial" panose="020B0604020202020204" pitchFamily="34" charset="0"/>
              <a:buChar char="•"/>
            </a:pPr>
            <a:r>
              <a:rPr lang="fr-FR" sz="2400" dirty="0">
                <a:latin typeface="Comic Sans MS" panose="030F0702030302020204" pitchFamily="66" charset="0"/>
                <a:cs typeface="Times New Roman" panose="02020603050405020304" pitchFamily="18" charset="0"/>
              </a:rPr>
              <a:t>Des zones jaune, bleue et orange dans lesquelles on trouve des noyaux instables. </a:t>
            </a:r>
          </a:p>
        </p:txBody>
      </p:sp>
      <p:pic>
        <p:nvPicPr>
          <p:cNvPr id="4" name="Picture 2">
            <a:extLst>
              <a:ext uri="{FF2B5EF4-FFF2-40B4-BE49-F238E27FC236}">
                <a16:creationId xmlns:a16="http://schemas.microsoft.com/office/drawing/2014/main" id="{DCBDAF10-9CA4-7D24-B21F-E2EEA59B0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580" y="494408"/>
            <a:ext cx="5932597" cy="409587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2030C64-08B0-CE65-3E2B-3587261DD742}"/>
              </a:ext>
            </a:extLst>
          </p:cNvPr>
          <p:cNvSpPr txBox="1"/>
          <p:nvPr/>
        </p:nvSpPr>
        <p:spPr>
          <a:xfrm>
            <a:off x="-1" y="5127859"/>
            <a:ext cx="12153473" cy="11340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 noyaux instables sont dits radioactifs.</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Ils subissent une désintégration radioactive de type </a:t>
            </a:r>
            <a:r>
              <a:rPr lang="fr-FR" sz="3600"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3600"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ou </a:t>
            </a:r>
            <a:r>
              <a:rPr lang="fr-FR" sz="3600"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40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latin typeface="Comic Sans MS" panose="030F0702030302020204" pitchFamily="66" charset="0"/>
              <a:cs typeface="Times New Roman" panose="02020603050405020304" pitchFamily="18" charset="0"/>
            </a:endParaRPr>
          </a:p>
        </p:txBody>
      </p:sp>
      <p:sp>
        <p:nvSpPr>
          <p:cNvPr id="9" name="Rectangle 8">
            <a:extLst>
              <a:ext uri="{FF2B5EF4-FFF2-40B4-BE49-F238E27FC236}">
                <a16:creationId xmlns:a16="http://schemas.microsoft.com/office/drawing/2014/main" id="{A41E37DD-D398-B38C-7F7E-8A2CECAAA685}"/>
              </a:ext>
            </a:extLst>
          </p:cNvPr>
          <p:cNvSpPr/>
          <p:nvPr/>
        </p:nvSpPr>
        <p:spPr>
          <a:xfrm>
            <a:off x="6138580" y="4197096"/>
            <a:ext cx="362804" cy="31089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090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5CC275D0-AB07-BD17-E1DA-90BF741F8042}"/>
              </a:ext>
            </a:extLst>
          </p:cNvPr>
          <p:cNvSpPr txBox="1"/>
          <p:nvPr/>
        </p:nvSpPr>
        <p:spPr>
          <a:xfrm>
            <a:off x="9144" y="183417"/>
            <a:ext cx="6086856" cy="512467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zone jaune dans laquelle se situent des noyaux donnant lieu à une radioactivité de type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Ce sont des noyaux lourds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Z</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sont grands donc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grand).</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zone bleue dans laquelle se situent des noyaux qui donnent lieu à une radioactivité de type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Ce sont des noyaux qui présentent un excès de neutrons par rapport aux noyaux stables de même nombre de masse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A378F34A-9AB2-7687-7059-986F06A86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64" y="386253"/>
            <a:ext cx="5932597" cy="409587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CF97E1E-49E9-FB0A-AD5D-C077DE119F13}"/>
              </a:ext>
            </a:extLst>
          </p:cNvPr>
          <p:cNvSpPr txBox="1"/>
          <p:nvPr/>
        </p:nvSpPr>
        <p:spPr>
          <a:xfrm>
            <a:off x="0" y="5052785"/>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zone orange dans laquelle se situent des noyaux donnant lieu à une radioactivité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Ce sont des noyaux qui présentent un excès de protons par rapport aux noyaux stables de même nombre de masse 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276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050" name="Picture 2" descr="Segre2 1">
            <a:extLst>
              <a:ext uri="{FF2B5EF4-FFF2-40B4-BE49-F238E27FC236}">
                <a16:creationId xmlns:a16="http://schemas.microsoft.com/office/drawing/2014/main" id="{943860AE-1641-9DAF-BB30-912FF94A0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92" y="168831"/>
            <a:ext cx="5874314" cy="3700817"/>
          </a:xfrm>
          <a:prstGeom prst="rect">
            <a:avLst/>
          </a:prstGeom>
          <a:solidFill>
            <a:schemeClr val="tx1"/>
          </a:solidFill>
        </p:spPr>
      </p:pic>
      <p:pic>
        <p:nvPicPr>
          <p:cNvPr id="3" name="Image 2">
            <a:extLst>
              <a:ext uri="{FF2B5EF4-FFF2-40B4-BE49-F238E27FC236}">
                <a16:creationId xmlns:a16="http://schemas.microsoft.com/office/drawing/2014/main" id="{FA6D2EE5-542B-132E-4A8D-37629378CBD0}"/>
              </a:ext>
            </a:extLst>
          </p:cNvPr>
          <p:cNvPicPr>
            <a:picLocks noChangeAspect="1"/>
          </p:cNvPicPr>
          <p:nvPr/>
        </p:nvPicPr>
        <p:blipFill>
          <a:blip r:embed="rId3"/>
          <a:stretch>
            <a:fillRect/>
          </a:stretch>
        </p:blipFill>
        <p:spPr>
          <a:xfrm>
            <a:off x="6165696" y="168831"/>
            <a:ext cx="2562320" cy="2614791"/>
          </a:xfrm>
          <a:prstGeom prst="rect">
            <a:avLst/>
          </a:prstGeom>
        </p:spPr>
      </p:pic>
      <p:pic>
        <p:nvPicPr>
          <p:cNvPr id="5" name="Image 4">
            <a:extLst>
              <a:ext uri="{FF2B5EF4-FFF2-40B4-BE49-F238E27FC236}">
                <a16:creationId xmlns:a16="http://schemas.microsoft.com/office/drawing/2014/main" id="{A7781299-32CE-64FB-2F24-E32574F34A3E}"/>
              </a:ext>
            </a:extLst>
          </p:cNvPr>
          <p:cNvPicPr>
            <a:picLocks noChangeAspect="1"/>
          </p:cNvPicPr>
          <p:nvPr/>
        </p:nvPicPr>
        <p:blipFill>
          <a:blip r:embed="rId4"/>
          <a:stretch>
            <a:fillRect/>
          </a:stretch>
        </p:blipFill>
        <p:spPr>
          <a:xfrm>
            <a:off x="151992" y="4074379"/>
            <a:ext cx="5883278" cy="2614790"/>
          </a:xfrm>
          <a:prstGeom prst="rect">
            <a:avLst/>
          </a:prstGeom>
        </p:spPr>
      </p:pic>
      <p:pic>
        <p:nvPicPr>
          <p:cNvPr id="7" name="Image 6">
            <a:extLst>
              <a:ext uri="{FF2B5EF4-FFF2-40B4-BE49-F238E27FC236}">
                <a16:creationId xmlns:a16="http://schemas.microsoft.com/office/drawing/2014/main" id="{9365CF2F-ECD5-CE84-BF9D-09596E5BCDD1}"/>
              </a:ext>
            </a:extLst>
          </p:cNvPr>
          <p:cNvPicPr>
            <a:picLocks noChangeAspect="1"/>
          </p:cNvPicPr>
          <p:nvPr/>
        </p:nvPicPr>
        <p:blipFill>
          <a:blip r:embed="rId5"/>
          <a:stretch>
            <a:fillRect/>
          </a:stretch>
        </p:blipFill>
        <p:spPr>
          <a:xfrm>
            <a:off x="10020708" y="168831"/>
            <a:ext cx="2019300" cy="2019300"/>
          </a:xfrm>
          <a:prstGeom prst="rect">
            <a:avLst/>
          </a:prstGeom>
        </p:spPr>
      </p:pic>
      <p:cxnSp>
        <p:nvCxnSpPr>
          <p:cNvPr id="9" name="Connecteur droit avec flèche 8">
            <a:extLst>
              <a:ext uri="{FF2B5EF4-FFF2-40B4-BE49-F238E27FC236}">
                <a16:creationId xmlns:a16="http://schemas.microsoft.com/office/drawing/2014/main" id="{0575F82B-8C5E-5CB8-1E54-14E77CC86994}"/>
              </a:ext>
            </a:extLst>
          </p:cNvPr>
          <p:cNvCxnSpPr>
            <a:cxnSpLocks/>
          </p:cNvCxnSpPr>
          <p:nvPr/>
        </p:nvCxnSpPr>
        <p:spPr>
          <a:xfrm flipH="1">
            <a:off x="6744929" y="943897"/>
            <a:ext cx="1248697" cy="1244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557D91BF-9D94-3736-19BE-AA0C96E959B4}"/>
                  </a:ext>
                </a:extLst>
              </p:cNvPr>
              <p:cNvSpPr txBox="1"/>
              <p:nvPr/>
            </p:nvSpPr>
            <p:spPr>
              <a:xfrm>
                <a:off x="6035270" y="4925509"/>
                <a:ext cx="6156730" cy="965201"/>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m>
                        <m:mPr>
                          <m:mcs>
                            <m:mc>
                              <m:mcPr>
                                <m:count m:val="1"/>
                                <m:mcJc m:val="center"/>
                              </m:mcPr>
                            </m:mc>
                          </m:mcs>
                          <m:ctrlPr>
                            <a:rPr lang="fr-FR" sz="3200" b="1" i="1" smtClean="0">
                              <a:solidFill>
                                <a:srgbClr val="FF0000"/>
                              </a:solidFill>
                              <a:latin typeface="Cambria Math" panose="02040503050406030204" pitchFamily="18" charset="0"/>
                            </a:rPr>
                          </m:ctrlPr>
                        </m:mPr>
                        <m:mr>
                          <m:e>
                            <m:r>
                              <m:rPr>
                                <m:nor/>
                                <m:brk m:alnAt="7"/>
                              </m:rPr>
                              <a:rPr lang="fr-FR" sz="3200" b="1" i="0" smtClean="0">
                                <a:solidFill>
                                  <a:srgbClr val="FF0000"/>
                                </a:solidFill>
                                <a:latin typeface="Comic Sans MS" panose="030F0702030302020204" pitchFamily="66" charset="0"/>
                              </a:rPr>
                              <m:t>2</m:t>
                            </m:r>
                            <m:r>
                              <m:rPr>
                                <m:nor/>
                              </m:rPr>
                              <a:rPr lang="fr-FR" sz="3200" b="1" i="0" smtClean="0">
                                <a:solidFill>
                                  <a:srgbClr val="FF0000"/>
                                </a:solidFill>
                                <a:latin typeface="Comic Sans MS" panose="030F0702030302020204" pitchFamily="66" charset="0"/>
                              </a:rPr>
                              <m:t>38</m:t>
                            </m:r>
                          </m:e>
                        </m:mr>
                        <m:mr>
                          <m:e>
                            <m:r>
                              <m:rPr>
                                <m:nor/>
                              </m:rPr>
                              <a:rPr lang="fr-FR" sz="3200" b="1" i="0" smtClean="0">
                                <a:solidFill>
                                  <a:srgbClr val="FF0000"/>
                                </a:solidFill>
                                <a:latin typeface="Comic Sans MS" panose="030F0702030302020204" pitchFamily="66" charset="0"/>
                              </a:rPr>
                              <m:t>92</m:t>
                            </m:r>
                          </m:e>
                        </m:mr>
                      </m:m>
                      <m:r>
                        <m:rPr>
                          <m:nor/>
                        </m:rPr>
                        <a:rPr lang="fr-FR" sz="3200" b="1" i="0" smtClean="0">
                          <a:solidFill>
                            <a:srgbClr val="FF0000"/>
                          </a:solidFill>
                          <a:latin typeface="Comic Sans MS" panose="030F0702030302020204" pitchFamily="66" charset="0"/>
                        </a:rPr>
                        <m:t>U</m:t>
                      </m:r>
                      <m:r>
                        <m:rPr>
                          <m:nor/>
                        </m:rPr>
                        <a:rPr lang="fr-FR" sz="3200" b="1" i="0" smtClean="0">
                          <a:solidFill>
                            <a:srgbClr val="FF0000"/>
                          </a:solidFill>
                          <a:latin typeface="Comic Sans MS" panose="030F0702030302020204" pitchFamily="66" charset="0"/>
                        </a:rPr>
                        <m:t>  </m:t>
                      </m:r>
                      <m:groupChr>
                        <m:groupChrPr>
                          <m:chr m:val="→"/>
                          <m:vertJc m:val="bot"/>
                          <m:ctrlPr>
                            <a:rPr lang="fr-FR" sz="3200" b="1" i="1" smtClean="0">
                              <a:solidFill>
                                <a:srgbClr val="FF0000"/>
                              </a:solidFill>
                              <a:latin typeface="Cambria Math" panose="02040503050406030204" pitchFamily="18" charset="0"/>
                            </a:rPr>
                          </m:ctrlPr>
                        </m:groupChrPr>
                        <m:e>
                          <m:r>
                            <m:rPr>
                              <m:brk m:alnAt="2"/>
                            </m:rPr>
                            <a:rPr lang="fr-FR" sz="3200" b="1" i="1" smtClean="0">
                              <a:solidFill>
                                <a:srgbClr val="FF0000"/>
                              </a:solidFill>
                              <a:latin typeface="Cambria Math" panose="02040503050406030204" pitchFamily="18" charset="0"/>
                            </a:rPr>
                            <m:t> </m:t>
                          </m:r>
                          <m:r>
                            <a:rPr lang="fr-FR" sz="3200" b="1" i="1" smtClean="0">
                              <a:solidFill>
                                <a:srgbClr val="FF0000"/>
                              </a:solidFill>
                              <a:latin typeface="Cambria Math" panose="02040503050406030204" pitchFamily="18" charset="0"/>
                            </a:rPr>
                            <m:t>           </m:t>
                          </m:r>
                        </m:e>
                      </m:groupChr>
                      <m:r>
                        <a:rPr lang="fr-FR" sz="3200" b="1" i="1" smtClean="0">
                          <a:solidFill>
                            <a:srgbClr val="FF0000"/>
                          </a:solidFill>
                          <a:latin typeface="Cambria Math" panose="02040503050406030204" pitchFamily="18" charset="0"/>
                        </a:rPr>
                        <m:t>  </m:t>
                      </m:r>
                      <m:m>
                        <m:mPr>
                          <m:mcs>
                            <m:mc>
                              <m:mcPr>
                                <m:count m:val="1"/>
                                <m:mcJc m:val="center"/>
                              </m:mcPr>
                            </m:mc>
                          </m:mcs>
                          <m:ctrlPr>
                            <a:rPr lang="fr-FR" sz="3200" b="1" i="1">
                              <a:solidFill>
                                <a:srgbClr val="FF0000"/>
                              </a:solidFill>
                              <a:latin typeface="Cambria Math" panose="02040503050406030204" pitchFamily="18" charset="0"/>
                            </a:rPr>
                          </m:ctrlPr>
                        </m:mPr>
                        <m:mr>
                          <m:e>
                            <m:r>
                              <m:rPr>
                                <m:nor/>
                              </m:rPr>
                              <a:rPr lang="fr-FR" sz="3200" b="1" i="0" smtClean="0">
                                <a:solidFill>
                                  <a:srgbClr val="FF0000"/>
                                </a:solidFill>
                                <a:latin typeface="Comic Sans MS" panose="030F0702030302020204" pitchFamily="66" charset="0"/>
                              </a:rPr>
                              <m:t>234</m:t>
                            </m:r>
                          </m:e>
                        </m:mr>
                        <m:mr>
                          <m:e>
                            <m:r>
                              <m:rPr>
                                <m:nor/>
                              </m:rPr>
                              <a:rPr lang="fr-FR" sz="3200" b="1" i="0" smtClean="0">
                                <a:solidFill>
                                  <a:srgbClr val="FF0000"/>
                                </a:solidFill>
                                <a:latin typeface="Comic Sans MS" panose="030F0702030302020204" pitchFamily="66" charset="0"/>
                              </a:rPr>
                              <m:t>90</m:t>
                            </m:r>
                          </m:e>
                        </m:mr>
                      </m:m>
                      <m:r>
                        <m:rPr>
                          <m:nor/>
                        </m:rPr>
                        <a:rPr lang="fr-FR" sz="3200" b="1" i="0" smtClean="0">
                          <a:solidFill>
                            <a:srgbClr val="FF0000"/>
                          </a:solidFill>
                          <a:latin typeface="Comic Sans MS" panose="030F0702030302020204" pitchFamily="66" charset="0"/>
                        </a:rPr>
                        <m:t>Th</m:t>
                      </m:r>
                      <m:r>
                        <m:rPr>
                          <m:nor/>
                        </m:rPr>
                        <a:rPr lang="fr-FR" sz="3200" b="1" i="0" smtClean="0">
                          <a:solidFill>
                            <a:srgbClr val="FF0000"/>
                          </a:solidFill>
                          <a:latin typeface="Comic Sans MS" panose="030F0702030302020204" pitchFamily="66" charset="0"/>
                        </a:rPr>
                        <m:t> +</m:t>
                      </m:r>
                      <m:r>
                        <a:rPr lang="fr-FR" sz="3200" b="1" i="1" smtClean="0">
                          <a:solidFill>
                            <a:srgbClr val="FF0000"/>
                          </a:solidFill>
                          <a:latin typeface="Cambria Math" panose="02040503050406030204" pitchFamily="18" charset="0"/>
                        </a:rPr>
                        <m:t>  </m:t>
                      </m:r>
                      <m:m>
                        <m:mPr>
                          <m:mcs>
                            <m:mc>
                              <m:mcPr>
                                <m:count m:val="1"/>
                                <m:mcJc m:val="center"/>
                              </m:mcPr>
                            </m:mc>
                          </m:mcs>
                          <m:ctrlPr>
                            <a:rPr lang="fr-FR" sz="3200" b="1" i="1">
                              <a:solidFill>
                                <a:srgbClr val="FF0000"/>
                              </a:solidFill>
                              <a:latin typeface="Cambria Math" panose="02040503050406030204" pitchFamily="18" charset="0"/>
                            </a:rPr>
                          </m:ctrlPr>
                        </m:mPr>
                        <m:mr>
                          <m:e>
                            <m:r>
                              <m:rPr>
                                <m:nor/>
                                <m:brk m:alnAt="7"/>
                              </m:rPr>
                              <a:rPr lang="fr-FR" sz="3200" b="1" i="0" smtClean="0">
                                <a:solidFill>
                                  <a:srgbClr val="FF0000"/>
                                </a:solidFill>
                                <a:latin typeface="Comic Sans MS" panose="030F0702030302020204" pitchFamily="66" charset="0"/>
                              </a:rPr>
                              <m:t>4</m:t>
                            </m:r>
                          </m:e>
                        </m:mr>
                        <m:mr>
                          <m:e>
                            <m:r>
                              <m:rPr>
                                <m:nor/>
                              </m:rPr>
                              <a:rPr lang="fr-FR" sz="3200" b="1" i="0" smtClean="0">
                                <a:solidFill>
                                  <a:srgbClr val="FF0000"/>
                                </a:solidFill>
                                <a:latin typeface="Comic Sans MS" panose="030F0702030302020204" pitchFamily="66" charset="0"/>
                              </a:rPr>
                              <m:t>2</m:t>
                            </m:r>
                          </m:e>
                        </m:mr>
                      </m:m>
                      <m:r>
                        <m:rPr>
                          <m:nor/>
                        </m:rPr>
                        <a:rPr lang="fr-FR" sz="3200" b="1" i="0" smtClean="0">
                          <a:solidFill>
                            <a:srgbClr val="FF0000"/>
                          </a:solidFill>
                          <a:latin typeface="Comic Sans MS" panose="030F0702030302020204" pitchFamily="66" charset="0"/>
                        </a:rPr>
                        <m:t>He</m:t>
                      </m:r>
                      <m:r>
                        <m:rPr>
                          <m:nor/>
                        </m:rPr>
                        <a:rPr lang="fr-FR" sz="3200" b="1">
                          <a:solidFill>
                            <a:srgbClr val="FF0000"/>
                          </a:solidFill>
                          <a:latin typeface="Comic Sans MS" panose="030F0702030302020204" pitchFamily="66" charset="0"/>
                        </a:rPr>
                        <m:t> + </m:t>
                      </m:r>
                      <m:r>
                        <m:rPr>
                          <m:nor/>
                        </m:rPr>
                        <a:rPr lang="fr-FR" sz="3200" b="1" i="0" dirty="0" smtClean="0">
                          <a:solidFill>
                            <a:srgbClr val="FF0000"/>
                          </a:solidFill>
                          <a:latin typeface="Symbol" pitchFamily="18" charset="2"/>
                        </a:rPr>
                        <m:t>g</m:t>
                      </m:r>
                    </m:oMath>
                  </m:oMathPara>
                </a14:m>
                <a:endParaRPr lang="fr-FR" sz="3200" b="1" dirty="0">
                  <a:solidFill>
                    <a:srgbClr val="FF0000"/>
                  </a:solidFill>
                  <a:latin typeface="Symbol" pitchFamily="18" charset="2"/>
                </a:endParaRPr>
              </a:p>
            </p:txBody>
          </p:sp>
        </mc:Choice>
        <mc:Fallback xmlns="">
          <p:sp>
            <p:nvSpPr>
              <p:cNvPr id="13" name="ZoneTexte 12">
                <a:extLst>
                  <a:ext uri="{FF2B5EF4-FFF2-40B4-BE49-F238E27FC236}">
                    <a16:creationId xmlns:a16="http://schemas.microsoft.com/office/drawing/2014/main" id="{557D91BF-9D94-3736-19BE-AA0C96E959B4}"/>
                  </a:ext>
                </a:extLst>
              </p:cNvPr>
              <p:cNvSpPr txBox="1">
                <a:spLocks noRot="1" noChangeAspect="1" noMove="1" noResize="1" noEditPoints="1" noAdjustHandles="1" noChangeArrowheads="1" noChangeShapeType="1" noTextEdit="1"/>
              </p:cNvSpPr>
              <p:nvPr/>
            </p:nvSpPr>
            <p:spPr>
              <a:xfrm>
                <a:off x="6035270" y="4925509"/>
                <a:ext cx="6156730" cy="965201"/>
              </a:xfrm>
              <a:prstGeom prst="rect">
                <a:avLst/>
              </a:prstGeom>
              <a:blipFill>
                <a:blip r:embed="rId6"/>
                <a:stretch>
                  <a:fillRect/>
                </a:stretch>
              </a:blipFill>
            </p:spPr>
            <p:txBody>
              <a:bodyPr/>
              <a:lstStyle/>
              <a:p>
                <a:r>
                  <a:rPr lang="fr-FR">
                    <a:noFill/>
                  </a:rPr>
                  <a:t> </a:t>
                </a:r>
              </a:p>
            </p:txBody>
          </p:sp>
        </mc:Fallback>
      </mc:AlternateContent>
      <p:sp>
        <p:nvSpPr>
          <p:cNvPr id="2" name="Étoile : 5 branches 1">
            <a:hlinkClick r:id="rId7"/>
            <a:extLst>
              <a:ext uri="{FF2B5EF4-FFF2-40B4-BE49-F238E27FC236}">
                <a16:creationId xmlns:a16="http://schemas.microsoft.com/office/drawing/2014/main" id="{713417FF-2367-45F3-536D-75323A71CBB2}"/>
              </a:ext>
            </a:extLst>
          </p:cNvPr>
          <p:cNvSpPr/>
          <p:nvPr/>
        </p:nvSpPr>
        <p:spPr>
          <a:xfrm>
            <a:off x="10373032" y="3429000"/>
            <a:ext cx="963562" cy="90101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38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B149BF9-4E8D-E8DB-C66B-37D40747C3F6}"/>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Loi de décroissance radioactive</a:t>
            </a:r>
            <a:endParaRPr lang="fr-FR" sz="3200" dirty="0"/>
          </a:p>
        </p:txBody>
      </p:sp>
      <p:sp>
        <p:nvSpPr>
          <p:cNvPr id="5" name="ZoneTexte 4">
            <a:extLst>
              <a:ext uri="{FF2B5EF4-FFF2-40B4-BE49-F238E27FC236}">
                <a16:creationId xmlns:a16="http://schemas.microsoft.com/office/drawing/2014/main" id="{BA06F8E9-B261-E026-0B22-9AA1B606662D}"/>
              </a:ext>
            </a:extLst>
          </p:cNvPr>
          <p:cNvSpPr txBox="1"/>
          <p:nvPr/>
        </p:nvSpPr>
        <p:spPr>
          <a:xfrm>
            <a:off x="0" y="588347"/>
            <a:ext cx="12192000" cy="2677656"/>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Un noyau radioactif, instable, se transforme spontanément au bout d'une durée plus ou moins longue en un autre noyau, plus stable.</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Toutefois, il est impossible de prédire le moment de sa désintégration.</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On ne peut pas non plus, à l'échelle microscopique, prévoir le nombre de désintégrations produites à un instant donné.</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400" b="1" dirty="0">
                <a:effectLst/>
                <a:latin typeface="Comic Sans MS" panose="030F0702030302020204" pitchFamily="66" charset="0"/>
                <a:ea typeface="Times New Roman" panose="02020603050405020304" pitchFamily="18" charset="0"/>
              </a:rPr>
              <a:t>La désintégration radioactive est un phénomène aléatoire.</a:t>
            </a:r>
            <a:endParaRPr lang="fr-FR" sz="24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5F26C11E-51FD-97A9-2E85-E831A324591F}"/>
              </a:ext>
            </a:extLst>
          </p:cNvPr>
          <p:cNvSpPr txBox="1"/>
          <p:nvPr/>
        </p:nvSpPr>
        <p:spPr>
          <a:xfrm>
            <a:off x="0" y="3576038"/>
            <a:ext cx="12192000" cy="3046988"/>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Si on considère un échantillon macroscopique comportant un très grand nombre d'atomes </a:t>
            </a:r>
            <a:r>
              <a:rPr lang="fr-FR" sz="2400" b="1" dirty="0">
                <a:effectLst/>
                <a:latin typeface="Comic Sans MS" panose="030F0702030302020204" pitchFamily="66" charset="0"/>
                <a:ea typeface="Times New Roman" panose="02020603050405020304" pitchFamily="18" charset="0"/>
              </a:rPr>
              <a:t>N</a:t>
            </a:r>
            <a:r>
              <a:rPr lang="fr-FR" sz="2400" dirty="0">
                <a:effectLst/>
                <a:latin typeface="Comic Sans MS" panose="030F0702030302020204" pitchFamily="66" charset="0"/>
                <a:ea typeface="Times New Roman" panose="02020603050405020304" pitchFamily="18" charset="0"/>
              </a:rPr>
              <a:t>, il est possible de déterminer pendant la durée de l'expérience la valeur moyenne du nombre de désintégrations par seconde dans l'échantillon.</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Ce nombre permet alors d'évaluer la probabilité de désintégration d'un noyau particulier par seconde.</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a:p>
            <a:pPr algn="just"/>
            <a:r>
              <a:rPr lang="fr-FR" sz="2400" b="1" dirty="0">
                <a:effectLst/>
                <a:latin typeface="Comic Sans MS" panose="030F0702030302020204" pitchFamily="66" charset="0"/>
                <a:ea typeface="Times New Roman" panose="02020603050405020304" pitchFamily="18" charset="0"/>
              </a:rPr>
              <a:t>On peut mesurer précisément la probabilité que possède un noyau de se désintégrer par unité de temps.</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395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4" name="Image 3">
            <a:extLst>
              <a:ext uri="{FF2B5EF4-FFF2-40B4-BE49-F238E27FC236}">
                <a16:creationId xmlns:a16="http://schemas.microsoft.com/office/drawing/2014/main" id="{36CD1E11-D207-92A9-0697-EB9AAB0C6369}"/>
              </a:ext>
            </a:extLst>
          </p:cNvPr>
          <p:cNvPicPr>
            <a:picLocks noChangeAspect="1"/>
          </p:cNvPicPr>
          <p:nvPr/>
        </p:nvPicPr>
        <p:blipFill>
          <a:blip r:embed="rId2"/>
          <a:stretch>
            <a:fillRect/>
          </a:stretch>
        </p:blipFill>
        <p:spPr>
          <a:xfrm>
            <a:off x="369171" y="0"/>
            <a:ext cx="11453658" cy="6858000"/>
          </a:xfrm>
          <a:prstGeom prst="rect">
            <a:avLst/>
          </a:prstGeom>
        </p:spPr>
      </p:pic>
    </p:spTree>
    <p:extLst>
      <p:ext uri="{BB962C8B-B14F-4D97-AF65-F5344CB8AC3E}">
        <p14:creationId xmlns:p14="http://schemas.microsoft.com/office/powerpoint/2010/main" val="2976830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8E75166-22E7-0356-7D74-21EAD4A04E42}"/>
              </a:ext>
            </a:extLst>
          </p:cNvPr>
          <p:cNvSpPr txBox="1"/>
          <p:nvPr/>
        </p:nvSpPr>
        <p:spPr>
          <a:xfrm>
            <a:off x="0" y="0"/>
            <a:ext cx="12192000" cy="4401205"/>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On considère un échantillon de matière contenant à la date </a:t>
            </a:r>
            <a:r>
              <a:rPr lang="fr-FR" sz="3200" b="1" dirty="0">
                <a:effectLst/>
                <a:latin typeface="Comic Sans MS" panose="030F0702030302020204" pitchFamily="66" charset="0"/>
                <a:ea typeface="Times New Roman" panose="02020603050405020304" pitchFamily="18" charset="0"/>
              </a:rPr>
              <a:t>t=t</a:t>
            </a:r>
            <a:r>
              <a:rPr lang="fr-FR" sz="3200" b="1" baseline="-25000" dirty="0">
                <a:effectLst/>
                <a:latin typeface="Comic Sans MS" panose="030F0702030302020204" pitchFamily="66" charset="0"/>
                <a:ea typeface="Times New Roman" panose="02020603050405020304" pitchFamily="18" charset="0"/>
              </a:rPr>
              <a:t>0</a:t>
            </a:r>
            <a:r>
              <a:rPr lang="fr-FR" sz="3200" b="1" dirty="0">
                <a:effectLst/>
                <a:latin typeface="Comic Sans MS" panose="030F0702030302020204" pitchFamily="66" charset="0"/>
                <a:ea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rPr>
              <a:t>, </a:t>
            </a:r>
            <a:r>
              <a:rPr lang="fr-FR" sz="3200" b="1" dirty="0">
                <a:effectLst/>
                <a:latin typeface="Comic Sans MS" panose="030F0702030302020204" pitchFamily="66" charset="0"/>
                <a:ea typeface="Times New Roman" panose="02020603050405020304" pitchFamily="18" charset="0"/>
              </a:rPr>
              <a:t>N</a:t>
            </a:r>
            <a:r>
              <a:rPr lang="fr-FR" sz="3200" b="1" baseline="-25000" dirty="0">
                <a:effectLst/>
                <a:latin typeface="Comic Sans MS" panose="030F0702030302020204" pitchFamily="66" charset="0"/>
                <a:ea typeface="Times New Roman" panose="02020603050405020304" pitchFamily="18" charset="0"/>
              </a:rPr>
              <a:t>0</a:t>
            </a:r>
            <a:r>
              <a:rPr lang="fr-FR" sz="2400" dirty="0">
                <a:effectLst/>
                <a:latin typeface="Comic Sans MS" panose="030F0702030302020204" pitchFamily="66" charset="0"/>
                <a:ea typeface="Times New Roman" panose="02020603050405020304" pitchFamily="18" charset="0"/>
              </a:rPr>
              <a:t> noyaux radioactifs. A la date </a:t>
            </a:r>
            <a:r>
              <a:rPr lang="fr-FR" sz="3200" b="1" dirty="0">
                <a:effectLst/>
                <a:latin typeface="Comic Sans MS" panose="030F0702030302020204" pitchFamily="66" charset="0"/>
                <a:ea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rPr>
              <a:t>, l'échantillon de matière contient encore </a:t>
            </a:r>
            <a:r>
              <a:rPr lang="fr-FR" sz="3200" b="1" dirty="0">
                <a:effectLst/>
                <a:latin typeface="Comic Sans MS" panose="030F0702030302020204" pitchFamily="66" charset="0"/>
                <a:ea typeface="Times New Roman" panose="02020603050405020304" pitchFamily="18" charset="0"/>
              </a:rPr>
              <a:t>N(t)</a:t>
            </a:r>
            <a:r>
              <a:rPr lang="fr-FR" sz="2400" dirty="0">
                <a:effectLst/>
                <a:latin typeface="Comic Sans MS" panose="030F0702030302020204" pitchFamily="66" charset="0"/>
                <a:ea typeface="Times New Roman" panose="02020603050405020304" pitchFamily="18" charset="0"/>
              </a:rPr>
              <a:t> noyaux radioactifs (non désintégrés).</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Pendant un intervalle de temps </a:t>
            </a:r>
            <a:r>
              <a:rPr lang="fr-FR" sz="3200" b="1" dirty="0" err="1">
                <a:effectLst/>
                <a:latin typeface="Symbol" panose="05050102010706020507" pitchFamily="18" charset="2"/>
                <a:ea typeface="Times New Roman" panose="02020603050405020304" pitchFamily="18" charset="0"/>
              </a:rPr>
              <a:t>D</a:t>
            </a:r>
            <a:r>
              <a:rPr lang="fr-FR" sz="3200" b="1" dirty="0" err="1">
                <a:effectLst/>
                <a:latin typeface="Comic Sans MS" panose="030F0702030302020204" pitchFamily="66" charset="0"/>
                <a:ea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rPr>
              <a:t> très bref, le nombre de noyaux radioactifs qui se sont désintégrés varie de </a:t>
            </a:r>
            <a:r>
              <a:rPr lang="fr-FR" sz="3200" b="1" dirty="0">
                <a:effectLst/>
                <a:latin typeface="Symbol" panose="05050102010706020507" pitchFamily="18" charset="2"/>
                <a:ea typeface="Times New Roman" panose="02020603050405020304" pitchFamily="18" charset="0"/>
              </a:rPr>
              <a:t>D</a:t>
            </a:r>
            <a:r>
              <a:rPr lang="fr-FR" sz="3200" b="1" dirty="0">
                <a:effectLst/>
                <a:latin typeface="Comic Sans MS" panose="030F0702030302020204" pitchFamily="66" charset="0"/>
                <a:ea typeface="Times New Roman" panose="02020603050405020304" pitchFamily="18" charset="0"/>
              </a:rPr>
              <a:t>N(t)</a:t>
            </a:r>
            <a:r>
              <a:rPr lang="fr-FR" sz="2400" dirty="0">
                <a:effectLst/>
                <a:latin typeface="Comic Sans MS" panose="030F0702030302020204" pitchFamily="66" charset="0"/>
                <a:ea typeface="Times New Roman" panose="02020603050405020304" pitchFamily="18" charset="0"/>
              </a:rPr>
              <a:t>. Le nombre de noyaux radioactifs, suite aux désintégrations, diminuant au cours du temps, la quantité </a:t>
            </a:r>
            <a:r>
              <a:rPr lang="fr-FR" sz="3200" b="1" dirty="0">
                <a:effectLst/>
                <a:latin typeface="Symbol" panose="05050102010706020507" pitchFamily="18" charset="2"/>
                <a:ea typeface="Times New Roman" panose="02020603050405020304" pitchFamily="18" charset="0"/>
              </a:rPr>
              <a:t>D</a:t>
            </a:r>
            <a:r>
              <a:rPr lang="fr-FR" sz="3200" b="1" dirty="0">
                <a:effectLst/>
                <a:latin typeface="Comic Sans MS" panose="030F0702030302020204" pitchFamily="66" charset="0"/>
                <a:ea typeface="Times New Roman" panose="02020603050405020304" pitchFamily="18" charset="0"/>
              </a:rPr>
              <a:t>N</a:t>
            </a:r>
            <a:r>
              <a:rPr lang="fr-FR" sz="2400" dirty="0">
                <a:effectLst/>
                <a:latin typeface="Comic Sans MS" panose="030F0702030302020204" pitchFamily="66" charset="0"/>
                <a:ea typeface="Times New Roman" panose="02020603050405020304" pitchFamily="18" charset="0"/>
              </a:rPr>
              <a:t> est donc négative.</a:t>
            </a:r>
          </a:p>
          <a:p>
            <a:pPr algn="just"/>
            <a:r>
              <a:rPr lang="fr-FR" sz="2400" dirty="0">
                <a:latin typeface="Comic Sans MS" panose="030F0702030302020204" pitchFamily="66" charset="0"/>
                <a:ea typeface="Times New Roman" panose="02020603050405020304" pitchFamily="18" charset="0"/>
              </a:rPr>
              <a:t>On constate que le nombre moyen </a:t>
            </a:r>
            <a:r>
              <a:rPr lang="fr-FR" sz="3200" b="1" dirty="0">
                <a:latin typeface="Symbol" panose="05050102010706020507" pitchFamily="18" charset="2"/>
                <a:ea typeface="Times New Roman" panose="02020603050405020304" pitchFamily="18" charset="0"/>
              </a:rPr>
              <a:t>D</a:t>
            </a:r>
            <a:r>
              <a:rPr lang="fr-FR" sz="3200" b="1" dirty="0">
                <a:latin typeface="Comic Sans MS" panose="030F0702030302020204" pitchFamily="66" charset="0"/>
                <a:ea typeface="Times New Roman" panose="02020603050405020304" pitchFamily="18" charset="0"/>
              </a:rPr>
              <a:t>N(t)</a:t>
            </a:r>
            <a:r>
              <a:rPr lang="fr-FR" sz="2400" dirty="0">
                <a:latin typeface="Comic Sans MS" panose="030F0702030302020204" pitchFamily="66" charset="0"/>
                <a:ea typeface="Times New Roman" panose="02020603050405020304" pitchFamily="18" charset="0"/>
              </a:rPr>
              <a:t> de désintégrations est proportionnel au nombre de noyaux </a:t>
            </a:r>
            <a:r>
              <a:rPr lang="fr-FR" sz="3200" b="1" dirty="0">
                <a:latin typeface="Comic Sans MS" panose="030F0702030302020204" pitchFamily="66" charset="0"/>
                <a:ea typeface="Times New Roman" panose="02020603050405020304" pitchFamily="18" charset="0"/>
              </a:rPr>
              <a:t>N(t)</a:t>
            </a:r>
            <a:r>
              <a:rPr lang="fr-FR" sz="2400" dirty="0">
                <a:latin typeface="Comic Sans MS" panose="030F0702030302020204" pitchFamily="66" charset="0"/>
                <a:ea typeface="Times New Roman" panose="02020603050405020304" pitchFamily="18" charset="0"/>
              </a:rPr>
              <a:t> présents à l'instant </a:t>
            </a:r>
            <a:r>
              <a:rPr lang="fr-FR" sz="3200" b="1" dirty="0">
                <a:latin typeface="Comic Sans MS" panose="030F0702030302020204" pitchFamily="66" charset="0"/>
                <a:ea typeface="Times New Roman" panose="02020603050405020304" pitchFamily="18" charset="0"/>
              </a:rPr>
              <a:t>t</a:t>
            </a:r>
            <a:r>
              <a:rPr lang="fr-FR" sz="2400" dirty="0">
                <a:latin typeface="Comic Sans MS" panose="030F0702030302020204" pitchFamily="66" charset="0"/>
                <a:ea typeface="Times New Roman" panose="02020603050405020304" pitchFamily="18" charset="0"/>
              </a:rPr>
              <a:t> dans l'échantillon de matière, et au temps d'observation </a:t>
            </a:r>
            <a:r>
              <a:rPr lang="fr-FR" sz="3200" b="1" dirty="0" err="1">
                <a:latin typeface="Symbol" panose="05050102010706020507" pitchFamily="18" charset="2"/>
                <a:ea typeface="Times New Roman" panose="02020603050405020304" pitchFamily="18" charset="0"/>
              </a:rPr>
              <a:t>D</a:t>
            </a:r>
            <a:r>
              <a:rPr lang="fr-FR" sz="3200" b="1" dirty="0" err="1">
                <a:latin typeface="Comic Sans MS" panose="030F0702030302020204" pitchFamily="66" charset="0"/>
                <a:ea typeface="Times New Roman" panose="02020603050405020304" pitchFamily="18" charset="0"/>
              </a:rPr>
              <a:t>t</a:t>
            </a:r>
            <a:r>
              <a:rPr lang="fr-FR" sz="2400" dirty="0">
                <a:latin typeface="Comic Sans MS" panose="030F0702030302020204" pitchFamily="66" charset="0"/>
                <a:ea typeface="Times New Roman" panose="02020603050405020304" pitchFamily="18" charset="0"/>
              </a:rPr>
              <a:t>.</a:t>
            </a:r>
            <a:endParaRPr lang="fr-FR" sz="2400" dirty="0">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20D161A6-B415-BA28-CD3A-357B6F840A1A}"/>
              </a:ext>
            </a:extLst>
          </p:cNvPr>
          <p:cNvSpPr txBox="1"/>
          <p:nvPr/>
        </p:nvSpPr>
        <p:spPr>
          <a:xfrm>
            <a:off x="0" y="4862821"/>
            <a:ext cx="12192000" cy="707886"/>
          </a:xfrm>
          <a:prstGeom prst="rect">
            <a:avLst/>
          </a:prstGeom>
          <a:noFill/>
        </p:spPr>
        <p:txBody>
          <a:bodyPr wrap="square">
            <a:spAutoFit/>
          </a:bodyPr>
          <a:lstStyle/>
          <a:p>
            <a:pPr algn="ctr"/>
            <a:r>
              <a:rPr lang="fr-FR" sz="3600" b="1" dirty="0">
                <a:effectLst/>
                <a:latin typeface="Symbol" panose="05050102010706020507" pitchFamily="18" charset="2"/>
                <a:ea typeface="Times New Roman" panose="02020603050405020304" pitchFamily="18" charset="0"/>
              </a:rPr>
              <a:t>D</a:t>
            </a:r>
            <a:r>
              <a:rPr lang="fr-FR" sz="3600" b="1" dirty="0">
                <a:effectLst/>
                <a:latin typeface="Comic Sans MS" panose="030F0702030302020204" pitchFamily="66" charset="0"/>
                <a:ea typeface="Times New Roman" panose="02020603050405020304" pitchFamily="18" charset="0"/>
              </a:rPr>
              <a:t>N(t) = N(</a:t>
            </a:r>
            <a:r>
              <a:rPr lang="fr-FR" sz="3600" b="1" dirty="0" err="1">
                <a:effectLst/>
                <a:latin typeface="Comic Sans MS" panose="030F0702030302020204" pitchFamily="66" charset="0"/>
                <a:ea typeface="Times New Roman" panose="02020603050405020304" pitchFamily="18" charset="0"/>
              </a:rPr>
              <a:t>t+</a:t>
            </a:r>
            <a:r>
              <a:rPr lang="fr-FR" sz="3600" b="1" dirty="0" err="1">
                <a:effectLst/>
                <a:latin typeface="Symbol" panose="05050102010706020507" pitchFamily="18" charset="2"/>
                <a:ea typeface="Times New Roman" panose="02020603050405020304" pitchFamily="18" charset="0"/>
              </a:rPr>
              <a:t>D</a:t>
            </a:r>
            <a:r>
              <a:rPr lang="fr-FR" sz="3600" b="1" dirty="0" err="1">
                <a:effectLst/>
                <a:latin typeface="Comic Sans MS" panose="030F0702030302020204" pitchFamily="66" charset="0"/>
                <a:ea typeface="Times New Roman" panose="02020603050405020304" pitchFamily="18" charset="0"/>
              </a:rPr>
              <a:t>t</a:t>
            </a:r>
            <a:r>
              <a:rPr lang="fr-FR" sz="3600" b="1" dirty="0">
                <a:effectLst/>
                <a:latin typeface="Comic Sans MS" panose="030F0702030302020204" pitchFamily="66" charset="0"/>
                <a:ea typeface="Times New Roman" panose="02020603050405020304" pitchFamily="18" charset="0"/>
              </a:rPr>
              <a:t>) - N(t) = - </a:t>
            </a:r>
            <a:r>
              <a:rPr lang="fr-FR" sz="4000" b="1" dirty="0" err="1">
                <a:effectLst/>
                <a:latin typeface="Symbol" panose="05050102010706020507" pitchFamily="18" charset="2"/>
                <a:ea typeface="Times New Roman" panose="02020603050405020304" pitchFamily="18" charset="0"/>
              </a:rPr>
              <a:t>l</a:t>
            </a:r>
            <a:r>
              <a:rPr lang="fr-FR" sz="3600" b="1" dirty="0" err="1">
                <a:effectLst/>
                <a:latin typeface="Comic Sans MS" panose="030F0702030302020204" pitchFamily="66" charset="0"/>
                <a:ea typeface="Times New Roman" panose="02020603050405020304" pitchFamily="18" charset="0"/>
              </a:rPr>
              <a:t>.N</a:t>
            </a:r>
            <a:r>
              <a:rPr lang="fr-FR" sz="3600" b="1" dirty="0">
                <a:effectLst/>
                <a:latin typeface="Comic Sans MS" panose="030F0702030302020204" pitchFamily="66" charset="0"/>
                <a:ea typeface="Times New Roman" panose="02020603050405020304" pitchFamily="18" charset="0"/>
              </a:rPr>
              <a:t>(t).</a:t>
            </a:r>
            <a:r>
              <a:rPr lang="fr-FR" sz="3600" b="1" dirty="0">
                <a:effectLst/>
                <a:latin typeface="Symbol" panose="05050102010706020507" pitchFamily="18" charset="2"/>
                <a:ea typeface="Times New Roman" panose="02020603050405020304" pitchFamily="18" charset="0"/>
              </a:rPr>
              <a:t> </a:t>
            </a:r>
            <a:r>
              <a:rPr lang="fr-FR" sz="3600" b="1" dirty="0" err="1">
                <a:effectLst/>
                <a:latin typeface="Symbol" panose="05050102010706020507" pitchFamily="18" charset="2"/>
                <a:ea typeface="Times New Roman" panose="02020603050405020304" pitchFamily="18" charset="0"/>
              </a:rPr>
              <a:t>D</a:t>
            </a:r>
            <a:r>
              <a:rPr lang="fr-FR" sz="3600" b="1" dirty="0" err="1">
                <a:effectLst/>
                <a:latin typeface="Comic Sans MS" panose="030F0702030302020204" pitchFamily="66" charset="0"/>
                <a:ea typeface="Times New Roman" panose="02020603050405020304" pitchFamily="18" charset="0"/>
              </a:rPr>
              <a:t>t</a:t>
            </a:r>
            <a:endParaRPr lang="fr-FR" sz="3600" dirty="0"/>
          </a:p>
        </p:txBody>
      </p:sp>
      <p:sp>
        <p:nvSpPr>
          <p:cNvPr id="9" name="ZoneTexte 8">
            <a:extLst>
              <a:ext uri="{FF2B5EF4-FFF2-40B4-BE49-F238E27FC236}">
                <a16:creationId xmlns:a16="http://schemas.microsoft.com/office/drawing/2014/main" id="{094FCBD5-FAFE-EA5F-CCA8-1D84C057425F}"/>
              </a:ext>
            </a:extLst>
          </p:cNvPr>
          <p:cNvSpPr txBox="1"/>
          <p:nvPr/>
        </p:nvSpPr>
        <p:spPr>
          <a:xfrm>
            <a:off x="9144" y="5738817"/>
            <a:ext cx="12192000" cy="1015663"/>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Où </a:t>
            </a:r>
            <a:r>
              <a:rPr lang="fr-FR" sz="3600" b="1" dirty="0">
                <a:effectLst/>
                <a:latin typeface="Symbol" panose="05050102010706020507" pitchFamily="18" charset="2"/>
                <a:ea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rPr>
              <a:t> (s</a:t>
            </a:r>
            <a:r>
              <a:rPr lang="fr-FR" sz="2400" baseline="30000" dirty="0">
                <a:effectLst/>
                <a:latin typeface="Comic Sans MS" panose="030F0702030302020204" pitchFamily="66" charset="0"/>
                <a:ea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rPr>
              <a:t>) </a:t>
            </a:r>
            <a:r>
              <a:rPr lang="fr-FR" sz="2400" dirty="0">
                <a:latin typeface="Comic Sans MS" panose="030F0702030302020204" pitchFamily="66" charset="0"/>
              </a:rPr>
              <a:t>est la constante de proportionnalité dépendant de la nature du noyau considéré.</a:t>
            </a:r>
          </a:p>
        </p:txBody>
      </p:sp>
    </p:spTree>
    <p:extLst>
      <p:ext uri="{BB962C8B-B14F-4D97-AF65-F5344CB8AC3E}">
        <p14:creationId xmlns:p14="http://schemas.microsoft.com/office/powerpoint/2010/main" val="3666576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939C715-C2DB-F291-3F4A-9FFA349E5682}"/>
              </a:ext>
            </a:extLst>
          </p:cNvPr>
          <p:cNvSpPr txBox="1"/>
          <p:nvPr/>
        </p:nvSpPr>
        <p:spPr>
          <a:xfrm>
            <a:off x="0" y="485745"/>
            <a:ext cx="12192000" cy="584775"/>
          </a:xfrm>
          <a:prstGeom prst="rect">
            <a:avLst/>
          </a:prstGeom>
          <a:noFill/>
        </p:spPr>
        <p:txBody>
          <a:bodyPr wrap="square">
            <a:spAutoFit/>
          </a:bodyPr>
          <a:lstStyle/>
          <a:p>
            <a:pPr algn="ctr"/>
            <a:r>
              <a:rPr lang="fr-FR" sz="2800" b="1" dirty="0">
                <a:effectLst/>
                <a:latin typeface="Comic Sans MS" panose="030F0702030302020204" pitchFamily="66" charset="0"/>
                <a:ea typeface="Times New Roman" panose="02020603050405020304" pitchFamily="18" charset="0"/>
              </a:rPr>
              <a:t>N(</a:t>
            </a:r>
            <a:r>
              <a:rPr lang="fr-FR" sz="2800" b="1" dirty="0" err="1">
                <a:effectLst/>
                <a:latin typeface="Comic Sans MS" panose="030F0702030302020204" pitchFamily="66" charset="0"/>
                <a:ea typeface="Times New Roman" panose="02020603050405020304" pitchFamily="18" charset="0"/>
              </a:rPr>
              <a:t>t+</a:t>
            </a:r>
            <a:r>
              <a:rPr lang="fr-FR" sz="2800" b="1" dirty="0" err="1">
                <a:effectLst/>
                <a:latin typeface="Symbol" panose="05050102010706020507" pitchFamily="18" charset="2"/>
                <a:ea typeface="Times New Roman" panose="02020603050405020304" pitchFamily="18" charset="0"/>
              </a:rPr>
              <a:t>D</a:t>
            </a:r>
            <a:r>
              <a:rPr lang="fr-FR" sz="2800" b="1" dirty="0" err="1">
                <a:effectLst/>
                <a:latin typeface="Comic Sans MS" panose="030F0702030302020204" pitchFamily="66" charset="0"/>
                <a:ea typeface="Times New Roman" panose="02020603050405020304" pitchFamily="18" charset="0"/>
              </a:rPr>
              <a:t>t</a:t>
            </a:r>
            <a:r>
              <a:rPr lang="fr-FR" sz="2800" b="1" dirty="0">
                <a:effectLst/>
                <a:latin typeface="Comic Sans MS" panose="030F0702030302020204" pitchFamily="66" charset="0"/>
                <a:ea typeface="Times New Roman" panose="02020603050405020304" pitchFamily="18" charset="0"/>
              </a:rPr>
              <a:t>) - N(t) = </a:t>
            </a:r>
            <a:r>
              <a:rPr lang="fr-FR" sz="2800" b="1" dirty="0">
                <a:effectLst/>
                <a:latin typeface="Symbol" panose="05050102010706020507" pitchFamily="18" charset="2"/>
                <a:ea typeface="Times New Roman" panose="02020603050405020304" pitchFamily="18" charset="0"/>
              </a:rPr>
              <a:t>D</a:t>
            </a:r>
            <a:r>
              <a:rPr lang="fr-FR" sz="2800" b="1" dirty="0">
                <a:effectLst/>
                <a:latin typeface="Comic Sans MS" panose="030F0702030302020204" pitchFamily="66" charset="0"/>
                <a:ea typeface="Times New Roman" panose="02020603050405020304" pitchFamily="18" charset="0"/>
              </a:rPr>
              <a:t>N(t) = -</a:t>
            </a:r>
            <a:r>
              <a:rPr lang="fr-FR" sz="3200" b="1" dirty="0" err="1">
                <a:effectLst/>
                <a:latin typeface="Symbol" panose="05050102010706020507" pitchFamily="18" charset="2"/>
                <a:ea typeface="Times New Roman" panose="02020603050405020304" pitchFamily="18" charset="0"/>
              </a:rPr>
              <a:t>l</a:t>
            </a:r>
            <a:r>
              <a:rPr lang="fr-FR" sz="2800" b="1" dirty="0" err="1">
                <a:effectLst/>
                <a:latin typeface="Comic Sans MS" panose="030F0702030302020204" pitchFamily="66" charset="0"/>
                <a:ea typeface="Times New Roman" panose="02020603050405020304" pitchFamily="18" charset="0"/>
              </a:rPr>
              <a:t>.N</a:t>
            </a:r>
            <a:r>
              <a:rPr lang="fr-FR" sz="2800" b="1" dirty="0">
                <a:effectLst/>
                <a:latin typeface="Comic Sans MS" panose="030F0702030302020204" pitchFamily="66" charset="0"/>
                <a:ea typeface="Times New Roman" panose="02020603050405020304" pitchFamily="18" charset="0"/>
              </a:rPr>
              <a:t>(t).</a:t>
            </a:r>
            <a:r>
              <a:rPr lang="fr-FR" sz="2800" b="1" dirty="0">
                <a:effectLst/>
                <a:latin typeface="Symbol" panose="05050102010706020507" pitchFamily="18" charset="2"/>
                <a:ea typeface="Times New Roman" panose="02020603050405020304" pitchFamily="18" charset="0"/>
              </a:rPr>
              <a:t> </a:t>
            </a:r>
            <a:r>
              <a:rPr lang="fr-FR" sz="2800" b="1" dirty="0" err="1">
                <a:effectLst/>
                <a:latin typeface="Symbol" panose="05050102010706020507" pitchFamily="18" charset="2"/>
                <a:ea typeface="Times New Roman" panose="02020603050405020304" pitchFamily="18" charset="0"/>
              </a:rPr>
              <a:t>D</a:t>
            </a:r>
            <a:r>
              <a:rPr lang="fr-FR" sz="2800" b="1" dirty="0" err="1">
                <a:effectLst/>
                <a:latin typeface="Comic Sans MS" panose="030F0702030302020204" pitchFamily="66" charset="0"/>
                <a:ea typeface="Times New Roman" panose="02020603050405020304" pitchFamily="18" charset="0"/>
              </a:rPr>
              <a:t>t</a:t>
            </a:r>
            <a:endParaRPr lang="fr-FR" sz="2800" dirty="0"/>
          </a:p>
        </p:txBody>
      </p:sp>
      <p:sp>
        <p:nvSpPr>
          <p:cNvPr id="5" name="ZoneTexte 4">
            <a:extLst>
              <a:ext uri="{FF2B5EF4-FFF2-40B4-BE49-F238E27FC236}">
                <a16:creationId xmlns:a16="http://schemas.microsoft.com/office/drawing/2014/main" id="{82C1A890-4BA0-8AE8-8257-5DAB2CCC607D}"/>
              </a:ext>
            </a:extLst>
          </p:cNvPr>
          <p:cNvSpPr txBox="1"/>
          <p:nvPr/>
        </p:nvSpPr>
        <p:spPr>
          <a:xfrm>
            <a:off x="1524" y="0"/>
            <a:ext cx="12190476" cy="461665"/>
          </a:xfrm>
          <a:prstGeom prst="rect">
            <a:avLst/>
          </a:prstGeom>
          <a:noFill/>
        </p:spPr>
        <p:txBody>
          <a:bodyPr wrap="square">
            <a:spAutoFit/>
          </a:bodyPr>
          <a:lstStyle/>
          <a:p>
            <a:r>
              <a:rPr lang="fr-FR" sz="2400" dirty="0">
                <a:effectLst/>
                <a:latin typeface="Comic Sans MS" panose="030F0702030302020204" pitchFamily="66" charset="0"/>
                <a:ea typeface="Times New Roman" panose="02020603050405020304" pitchFamily="18" charset="0"/>
              </a:rPr>
              <a:t>Grace à la relation ci-dessous, on peut trouver la loi de décroissance radioactive.</a:t>
            </a:r>
            <a:endParaRPr lang="fr-FR" sz="2400" dirty="0"/>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91FCB782-DD89-FC7D-6967-0487A65461DD}"/>
                  </a:ext>
                </a:extLst>
              </p:cNvPr>
              <p:cNvSpPr txBox="1"/>
              <p:nvPr/>
            </p:nvSpPr>
            <p:spPr>
              <a:xfrm>
                <a:off x="0" y="1239012"/>
                <a:ext cx="12192000" cy="986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3200" b="1" i="1" smtClean="0">
                              <a:latin typeface="Cambria Math" panose="02040503050406030204" pitchFamily="18" charset="0"/>
                            </a:rPr>
                          </m:ctrlPr>
                        </m:fPr>
                        <m:num>
                          <m:r>
                            <m:rPr>
                              <m:nor/>
                            </m:rPr>
                            <a:rPr lang="fr-FR" sz="3200" b="1" dirty="0">
                              <a:latin typeface="Comic Sans MS" panose="030F0702030302020204" pitchFamily="66" charset="0"/>
                            </a:rPr>
                            <m:t>N</m:t>
                          </m:r>
                          <m:r>
                            <m:rPr>
                              <m:nor/>
                            </m:rPr>
                            <a:rPr lang="fr-FR" sz="3200" b="1" dirty="0">
                              <a:latin typeface="Comic Sans MS" panose="030F0702030302020204" pitchFamily="66" charset="0"/>
                            </a:rPr>
                            <m:t>(</m:t>
                          </m:r>
                          <m:r>
                            <m:rPr>
                              <m:nor/>
                            </m:rPr>
                            <a:rPr lang="fr-FR" sz="3200" b="1" dirty="0">
                              <a:latin typeface="Comic Sans MS" panose="030F0702030302020204" pitchFamily="66" charset="0"/>
                            </a:rPr>
                            <m:t>t</m:t>
                          </m:r>
                          <m:r>
                            <m:rPr>
                              <m:nor/>
                            </m:rPr>
                            <a:rPr lang="fr-FR" sz="3200" b="1" dirty="0">
                              <a:latin typeface="Comic Sans MS" panose="030F0702030302020204" pitchFamily="66" charset="0"/>
                            </a:rPr>
                            <m:t>+</m:t>
                          </m:r>
                          <m:r>
                            <m:rPr>
                              <m:nor/>
                            </m:rPr>
                            <a:rPr lang="fr-FR" sz="3200" b="1" dirty="0">
                              <a:latin typeface="Symbol" panose="05050102010706020507" pitchFamily="18" charset="2"/>
                            </a:rPr>
                            <m:t>D</m:t>
                          </m:r>
                          <m:r>
                            <m:rPr>
                              <m:nor/>
                            </m:rPr>
                            <a:rPr lang="fr-FR" sz="3200" b="1" dirty="0">
                              <a:latin typeface="Comic Sans MS" panose="030F0702030302020204" pitchFamily="66" charset="0"/>
                            </a:rPr>
                            <m:t>t</m:t>
                          </m:r>
                          <m:r>
                            <m:rPr>
                              <m:nor/>
                            </m:rPr>
                            <a:rPr lang="fr-FR" sz="3200" b="1" dirty="0">
                              <a:latin typeface="Comic Sans MS" panose="030F0702030302020204" pitchFamily="66" charset="0"/>
                            </a:rPr>
                            <m:t>) − </m:t>
                          </m:r>
                          <m:r>
                            <m:rPr>
                              <m:nor/>
                            </m:rPr>
                            <a:rPr lang="fr-FR" sz="3200" b="1" dirty="0">
                              <a:latin typeface="Comic Sans MS" panose="030F0702030302020204" pitchFamily="66" charset="0"/>
                            </a:rPr>
                            <m:t>N</m:t>
                          </m:r>
                          <m:r>
                            <m:rPr>
                              <m:nor/>
                            </m:rPr>
                            <a:rPr lang="fr-FR" sz="3200" b="1" dirty="0">
                              <a:latin typeface="Comic Sans MS" panose="030F0702030302020204" pitchFamily="66" charset="0"/>
                            </a:rPr>
                            <m:t>(</m:t>
                          </m:r>
                          <m:r>
                            <m:rPr>
                              <m:nor/>
                            </m:rPr>
                            <a:rPr lang="fr-FR" sz="3200" b="1" dirty="0">
                              <a:latin typeface="Comic Sans MS" panose="030F0702030302020204" pitchFamily="66" charset="0"/>
                            </a:rPr>
                            <m:t>t</m:t>
                          </m:r>
                          <m:r>
                            <m:rPr>
                              <m:nor/>
                            </m:rPr>
                            <a:rPr lang="fr-FR" sz="3200" b="1" dirty="0">
                              <a:latin typeface="Comic Sans MS" panose="030F0702030302020204" pitchFamily="66" charset="0"/>
                            </a:rPr>
                            <m:t>)</m:t>
                          </m:r>
                        </m:num>
                        <m:den>
                          <m:r>
                            <m:rPr>
                              <m:nor/>
                            </m:rPr>
                            <a:rPr lang="fr-FR" sz="3200" b="1" i="0" smtClean="0">
                              <a:latin typeface="Symbol" panose="05050102010706020507" pitchFamily="18" charset="2"/>
                            </a:rPr>
                            <m:t>D</m:t>
                          </m:r>
                          <m:r>
                            <m:rPr>
                              <m:nor/>
                            </m:rPr>
                            <a:rPr lang="fr-FR" sz="3200" b="1" i="0" smtClean="0">
                              <a:latin typeface="Comic Sans MS" panose="030F0702030302020204" pitchFamily="66" charset="0"/>
                            </a:rPr>
                            <m:t>t</m:t>
                          </m:r>
                        </m:den>
                      </m:f>
                      <m:r>
                        <m:rPr>
                          <m:nor/>
                        </m:rPr>
                        <a:rPr lang="fr-FR" sz="3200" b="1" i="0" smtClean="0">
                          <a:latin typeface="Cambria Math" panose="02040503050406030204" pitchFamily="18" charset="0"/>
                        </a:rPr>
                        <m:t> </m:t>
                      </m:r>
                      <m:r>
                        <m:rPr>
                          <m:nor/>
                        </m:rPr>
                        <a:rPr lang="fr-FR" sz="3200" b="1" i="0" smtClean="0">
                          <a:latin typeface="Comic Sans MS" panose="030F0702030302020204" pitchFamily="66" charset="0"/>
                        </a:rPr>
                        <m:t>= </m:t>
                      </m:r>
                      <m:f>
                        <m:fPr>
                          <m:ctrlPr>
                            <a:rPr lang="fr-FR" sz="3200" b="1" i="1" smtClean="0">
                              <a:latin typeface="Cambria Math" panose="02040503050406030204" pitchFamily="18" charset="0"/>
                            </a:rPr>
                          </m:ctrlPr>
                        </m:fPr>
                        <m:num>
                          <m:r>
                            <m:rPr>
                              <m:nor/>
                            </m:rPr>
                            <a:rPr lang="fr-FR" sz="3200" b="1" i="0" smtClean="0">
                              <a:latin typeface="Symbol" panose="05050102010706020507" pitchFamily="18" charset="2"/>
                            </a:rPr>
                            <m:t>D</m:t>
                          </m:r>
                          <m:r>
                            <m:rPr>
                              <m:nor/>
                            </m:rPr>
                            <a:rPr lang="fr-FR" sz="3200" b="1" i="0" smtClean="0">
                              <a:latin typeface="Comic Sans MS" panose="030F0702030302020204" pitchFamily="66" charset="0"/>
                            </a:rPr>
                            <m:t>N</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t</m:t>
                          </m:r>
                          <m:r>
                            <m:rPr>
                              <m:nor/>
                            </m:rPr>
                            <a:rPr lang="fr-FR" sz="3200" b="1" i="0" smtClean="0">
                              <a:latin typeface="Comic Sans MS" panose="030F0702030302020204" pitchFamily="66" charset="0"/>
                            </a:rPr>
                            <m:t>)</m:t>
                          </m:r>
                        </m:num>
                        <m:den>
                          <m:r>
                            <m:rPr>
                              <m:nor/>
                            </m:rPr>
                            <a:rPr lang="fr-FR" sz="3200" b="1" i="0" smtClean="0">
                              <a:latin typeface="Comic Sans MS" panose="030F0702030302020204" pitchFamily="66" charset="0"/>
                            </a:rPr>
                            <m:t>Dt</m:t>
                          </m:r>
                        </m:den>
                      </m:f>
                      <m:r>
                        <m:rPr>
                          <m:nor/>
                        </m:rPr>
                        <a:rPr lang="fr-FR" sz="3200" b="1" i="0" smtClean="0">
                          <a:latin typeface="Cambria Math" panose="02040503050406030204" pitchFamily="18" charset="0"/>
                        </a:rPr>
                        <m:t> </m:t>
                      </m:r>
                      <m:r>
                        <m:rPr>
                          <m:nor/>
                        </m:rPr>
                        <a:rPr lang="fr-FR" sz="3200" b="1" i="0" smtClean="0">
                          <a:latin typeface="Comic Sans MS" panose="030F0702030302020204" pitchFamily="66" charset="0"/>
                        </a:rPr>
                        <m:t>= −</m:t>
                      </m:r>
                      <m:r>
                        <m:rPr>
                          <m:nor/>
                        </m:rPr>
                        <a:rPr lang="fr-FR" sz="3200" b="1" i="0" smtClean="0">
                          <a:latin typeface="Symbol" panose="05050102010706020507" pitchFamily="18" charset="2"/>
                        </a:rPr>
                        <m:t>l</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N</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t</m:t>
                      </m:r>
                      <m:r>
                        <m:rPr>
                          <m:nor/>
                        </m:rPr>
                        <a:rPr lang="fr-FR" sz="3200" b="1" i="0" smtClean="0">
                          <a:latin typeface="Comic Sans MS" panose="030F0702030302020204" pitchFamily="66" charset="0"/>
                        </a:rPr>
                        <m:t>)</m:t>
                      </m:r>
                    </m:oMath>
                  </m:oMathPara>
                </a14:m>
                <a:endParaRPr lang="fr-FR" sz="3200" b="1" dirty="0">
                  <a:latin typeface="Comic Sans MS" panose="030F0702030302020204" pitchFamily="66" charset="0"/>
                </a:endParaRPr>
              </a:p>
            </p:txBody>
          </p:sp>
        </mc:Choice>
        <mc:Fallback xmlns="">
          <p:sp>
            <p:nvSpPr>
              <p:cNvPr id="6" name="ZoneTexte 5">
                <a:extLst>
                  <a:ext uri="{FF2B5EF4-FFF2-40B4-BE49-F238E27FC236}">
                    <a16:creationId xmlns:a16="http://schemas.microsoft.com/office/drawing/2014/main" id="{91FCB782-DD89-FC7D-6967-0487A65461DD}"/>
                  </a:ext>
                </a:extLst>
              </p:cNvPr>
              <p:cNvSpPr txBox="1">
                <a:spLocks noRot="1" noChangeAspect="1" noMove="1" noResize="1" noEditPoints="1" noAdjustHandles="1" noChangeArrowheads="1" noChangeShapeType="1" noTextEdit="1"/>
              </p:cNvSpPr>
              <p:nvPr/>
            </p:nvSpPr>
            <p:spPr>
              <a:xfrm>
                <a:off x="0" y="1239012"/>
                <a:ext cx="12192000" cy="986873"/>
              </a:xfrm>
              <a:prstGeom prst="rect">
                <a:avLst/>
              </a:prstGeom>
              <a:blipFill>
                <a:blip r:embed="rId2"/>
                <a:stretch>
                  <a:fillRect/>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86A633C9-FC38-317B-F12D-395C451C8D56}"/>
              </a:ext>
            </a:extLst>
          </p:cNvPr>
          <p:cNvSpPr txBox="1"/>
          <p:nvPr/>
        </p:nvSpPr>
        <p:spPr>
          <a:xfrm>
            <a:off x="0" y="2376089"/>
            <a:ext cx="12190476" cy="461665"/>
          </a:xfrm>
          <a:prstGeom prst="rect">
            <a:avLst/>
          </a:prstGeom>
          <a:noFill/>
        </p:spPr>
        <p:txBody>
          <a:bodyPr wrap="square">
            <a:spAutoFit/>
          </a:bodyPr>
          <a:lstStyle/>
          <a:p>
            <a:r>
              <a:rPr lang="fr-FR" sz="2400" dirty="0">
                <a:effectLst/>
                <a:latin typeface="Comic Sans MS" panose="030F0702030302020204" pitchFamily="66" charset="0"/>
                <a:ea typeface="Times New Roman" panose="02020603050405020304" pitchFamily="18" charset="0"/>
              </a:rPr>
              <a:t>Si on prend des variations continues et non discrètes on aura:</a:t>
            </a:r>
            <a:endParaRPr lang="fr-FR" sz="2400" dirty="0"/>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998667D8-B666-3BA5-5840-CFAA083E186D}"/>
                  </a:ext>
                </a:extLst>
              </p:cNvPr>
              <p:cNvSpPr txBox="1"/>
              <p:nvPr/>
            </p:nvSpPr>
            <p:spPr>
              <a:xfrm>
                <a:off x="0" y="2840231"/>
                <a:ext cx="12192000" cy="9868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3200" b="1" i="1" smtClean="0">
                              <a:latin typeface="Cambria Math" panose="02040503050406030204" pitchFamily="18" charset="0"/>
                            </a:rPr>
                          </m:ctrlPr>
                        </m:fPr>
                        <m:num>
                          <m:r>
                            <m:rPr>
                              <m:nor/>
                            </m:rPr>
                            <a:rPr lang="fr-FR" sz="3200" b="1" i="0" smtClean="0">
                              <a:latin typeface="Comic Sans MS" panose="030F0702030302020204" pitchFamily="66" charset="0"/>
                            </a:rPr>
                            <m:t>dN</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t</m:t>
                          </m:r>
                          <m:r>
                            <m:rPr>
                              <m:nor/>
                            </m:rPr>
                            <a:rPr lang="fr-FR" sz="3200" b="1" i="0" smtClean="0">
                              <a:latin typeface="Comic Sans MS" panose="030F0702030302020204" pitchFamily="66" charset="0"/>
                            </a:rPr>
                            <m:t>)</m:t>
                          </m:r>
                        </m:num>
                        <m:den>
                          <m:r>
                            <m:rPr>
                              <m:nor/>
                            </m:rPr>
                            <a:rPr lang="fr-FR" sz="3200" b="1" i="0" smtClean="0">
                              <a:latin typeface="Comic Sans MS" panose="030F0702030302020204" pitchFamily="66" charset="0"/>
                            </a:rPr>
                            <m:t>dt</m:t>
                          </m:r>
                        </m:den>
                      </m:f>
                      <m:r>
                        <m:rPr>
                          <m:nor/>
                        </m:rPr>
                        <a:rPr lang="fr-FR" sz="3200" b="1" i="0" smtClean="0">
                          <a:latin typeface="Cambria Math" panose="02040503050406030204" pitchFamily="18" charset="0"/>
                        </a:rPr>
                        <m:t> </m:t>
                      </m:r>
                      <m:r>
                        <m:rPr>
                          <m:nor/>
                        </m:rPr>
                        <a:rPr lang="fr-FR" sz="3200" b="1" i="0" smtClean="0">
                          <a:latin typeface="Comic Sans MS" panose="030F0702030302020204" pitchFamily="66" charset="0"/>
                        </a:rPr>
                        <m:t>= −</m:t>
                      </m:r>
                      <m:r>
                        <m:rPr>
                          <m:nor/>
                        </m:rPr>
                        <a:rPr lang="fr-FR" sz="3200" b="1" i="0" smtClean="0">
                          <a:latin typeface="Symbol" panose="05050102010706020507" pitchFamily="18" charset="2"/>
                        </a:rPr>
                        <m:t>l</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N</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t</m:t>
                      </m:r>
                      <m:r>
                        <m:rPr>
                          <m:nor/>
                        </m:rPr>
                        <a:rPr lang="fr-FR" sz="3200" b="1" i="0" smtClean="0">
                          <a:latin typeface="Comic Sans MS" panose="030F0702030302020204" pitchFamily="66" charset="0"/>
                        </a:rPr>
                        <m:t>)</m:t>
                      </m:r>
                    </m:oMath>
                  </m:oMathPara>
                </a14:m>
                <a:endParaRPr lang="fr-FR" sz="3200" b="1" dirty="0">
                  <a:latin typeface="Comic Sans MS" panose="030F0702030302020204" pitchFamily="66" charset="0"/>
                </a:endParaRPr>
              </a:p>
            </p:txBody>
          </p:sp>
        </mc:Choice>
        <mc:Fallback xmlns="">
          <p:sp>
            <p:nvSpPr>
              <p:cNvPr id="8" name="ZoneTexte 7">
                <a:extLst>
                  <a:ext uri="{FF2B5EF4-FFF2-40B4-BE49-F238E27FC236}">
                    <a16:creationId xmlns:a16="http://schemas.microsoft.com/office/drawing/2014/main" id="{998667D8-B666-3BA5-5840-CFAA083E186D}"/>
                  </a:ext>
                </a:extLst>
              </p:cNvPr>
              <p:cNvSpPr txBox="1">
                <a:spLocks noRot="1" noChangeAspect="1" noMove="1" noResize="1" noEditPoints="1" noAdjustHandles="1" noChangeArrowheads="1" noChangeShapeType="1" noTextEdit="1"/>
              </p:cNvSpPr>
              <p:nvPr/>
            </p:nvSpPr>
            <p:spPr>
              <a:xfrm>
                <a:off x="0" y="2840231"/>
                <a:ext cx="12192000" cy="986873"/>
              </a:xfrm>
              <a:prstGeom prst="rect">
                <a:avLst/>
              </a:prstGeom>
              <a:blipFill>
                <a:blip r:embed="rId3"/>
                <a:stretch>
                  <a:fillRect/>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CB98BA53-E65A-1340-C6BF-C2144DDC3A1F}"/>
              </a:ext>
            </a:extLst>
          </p:cNvPr>
          <p:cNvSpPr txBox="1"/>
          <p:nvPr/>
        </p:nvSpPr>
        <p:spPr>
          <a:xfrm>
            <a:off x="-12192" y="3982385"/>
            <a:ext cx="12190476" cy="461665"/>
          </a:xfrm>
          <a:prstGeom prst="rect">
            <a:avLst/>
          </a:prstGeom>
          <a:noFill/>
        </p:spPr>
        <p:txBody>
          <a:bodyPr wrap="square">
            <a:spAutoFit/>
          </a:bodyPr>
          <a:lstStyle/>
          <a:p>
            <a:r>
              <a:rPr lang="fr-FR" sz="2400" dirty="0">
                <a:latin typeface="Comic Sans MS" panose="030F0702030302020204" pitchFamily="66" charset="0"/>
                <a:ea typeface="Times New Roman" panose="02020603050405020304" pitchFamily="18" charset="0"/>
              </a:rPr>
              <a:t>C'est une équation différentielle du premier ordre dont la solution est</a:t>
            </a:r>
            <a:r>
              <a:rPr lang="fr-FR" sz="2400" dirty="0">
                <a:effectLst/>
                <a:latin typeface="Comic Sans MS" panose="030F0702030302020204" pitchFamily="66" charset="0"/>
                <a:ea typeface="Times New Roman" panose="02020603050405020304" pitchFamily="18" charset="0"/>
              </a:rPr>
              <a:t>:</a:t>
            </a:r>
            <a:endParaRPr lang="fr-FR" sz="2400" dirty="0"/>
          </a:p>
        </p:txBody>
      </p:sp>
      <p:graphicFrame>
        <p:nvGraphicFramePr>
          <p:cNvPr id="10" name="Tableau 9">
            <a:extLst>
              <a:ext uri="{FF2B5EF4-FFF2-40B4-BE49-F238E27FC236}">
                <a16:creationId xmlns:a16="http://schemas.microsoft.com/office/drawing/2014/main" id="{B1535248-6F56-0167-316B-6B34050A2881}"/>
              </a:ext>
            </a:extLst>
          </p:cNvPr>
          <p:cNvGraphicFramePr>
            <a:graphicFrameLocks noGrp="1"/>
          </p:cNvGraphicFramePr>
          <p:nvPr>
            <p:extLst>
              <p:ext uri="{D42A27DB-BD31-4B8C-83A1-F6EECF244321}">
                <p14:modId xmlns:p14="http://schemas.microsoft.com/office/powerpoint/2010/main" val="884950710"/>
              </p:ext>
            </p:extLst>
          </p:nvPr>
        </p:nvGraphicFramePr>
        <p:xfrm>
          <a:off x="0" y="4582269"/>
          <a:ext cx="12192000" cy="1402080"/>
        </p:xfrm>
        <a:graphic>
          <a:graphicData uri="http://schemas.openxmlformats.org/drawingml/2006/table">
            <a:tbl>
              <a:tblPr firstRow="1" firstCol="1" lastRow="1" lastCol="1" bandRow="1" bandCol="1">
                <a:tableStyleId>{5C22544A-7EE6-4342-B048-85BDC9FD1C3A}</a:tableStyleId>
              </a:tblPr>
              <a:tblGrid>
                <a:gridCol w="3410712">
                  <a:extLst>
                    <a:ext uri="{9D8B030D-6E8A-4147-A177-3AD203B41FA5}">
                      <a16:colId xmlns:a16="http://schemas.microsoft.com/office/drawing/2014/main" val="2860134396"/>
                    </a:ext>
                  </a:extLst>
                </a:gridCol>
                <a:gridCol w="8781288">
                  <a:extLst>
                    <a:ext uri="{9D8B030D-6E8A-4147-A177-3AD203B41FA5}">
                      <a16:colId xmlns:a16="http://schemas.microsoft.com/office/drawing/2014/main" val="2177330338"/>
                    </a:ext>
                  </a:extLst>
                </a:gridCol>
              </a:tblGrid>
              <a:tr h="0">
                <a:tc>
                  <a:txBody>
                    <a:bodyPr/>
                    <a:lstStyle/>
                    <a:p>
                      <a:pPr algn="ctr"/>
                      <a:r>
                        <a:rPr lang="fr-FR" sz="3200" dirty="0">
                          <a:solidFill>
                            <a:schemeClr val="tx1"/>
                          </a:solidFill>
                          <a:effectLst/>
                          <a:latin typeface="Comic Sans MS" panose="030F0702030302020204" pitchFamily="66" charset="0"/>
                        </a:rPr>
                        <a:t>N(t) = N</a:t>
                      </a:r>
                      <a:r>
                        <a:rPr lang="fr-FR" sz="3200" baseline="-25000" dirty="0">
                          <a:solidFill>
                            <a:schemeClr val="tx1"/>
                          </a:solidFill>
                          <a:effectLst/>
                          <a:latin typeface="Comic Sans MS" panose="030F0702030302020204" pitchFamily="66" charset="0"/>
                        </a:rPr>
                        <a:t>0</a:t>
                      </a:r>
                      <a:r>
                        <a:rPr lang="fr-FR" sz="3200" dirty="0">
                          <a:solidFill>
                            <a:schemeClr val="tx1"/>
                          </a:solidFill>
                          <a:effectLst/>
                          <a:latin typeface="Comic Sans MS" panose="030F0702030302020204" pitchFamily="66" charset="0"/>
                        </a:rPr>
                        <a:t>.e</a:t>
                      </a:r>
                      <a:r>
                        <a:rPr lang="fr-FR" sz="3200" baseline="30000" dirty="0">
                          <a:solidFill>
                            <a:schemeClr val="tx1"/>
                          </a:solidFill>
                          <a:effectLst/>
                          <a:latin typeface="Comic Sans MS" panose="030F0702030302020204" pitchFamily="66" charset="0"/>
                        </a:rPr>
                        <a:t>-</a:t>
                      </a:r>
                      <a:r>
                        <a:rPr lang="fr-FR" sz="3200" baseline="30000" dirty="0">
                          <a:solidFill>
                            <a:schemeClr val="tx1"/>
                          </a:solidFill>
                          <a:effectLst/>
                          <a:latin typeface="Symbol" panose="05050102010706020507" pitchFamily="18" charset="2"/>
                        </a:rPr>
                        <a:t>l</a:t>
                      </a:r>
                      <a:r>
                        <a:rPr lang="fr-FR" sz="3200" baseline="30000" dirty="0">
                          <a:solidFill>
                            <a:schemeClr val="tx1"/>
                          </a:solidFill>
                          <a:effectLst/>
                          <a:latin typeface="Comic Sans MS" panose="030F0702030302020204" pitchFamily="66" charset="0"/>
                        </a:rPr>
                        <a:t>.t</a:t>
                      </a:r>
                      <a:endParaRPr lang="fr-FR" sz="32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noFill/>
                  </a:tcPr>
                </a:tc>
                <a:tc>
                  <a:txBody>
                    <a:bodyPr/>
                    <a:lstStyle/>
                    <a:p>
                      <a:pPr algn="just"/>
                      <a:r>
                        <a:rPr lang="fr-FR" sz="2800" b="0" dirty="0">
                          <a:solidFill>
                            <a:schemeClr val="tx1"/>
                          </a:solidFill>
                          <a:effectLst/>
                          <a:latin typeface="Comic Sans MS" panose="030F0702030302020204" pitchFamily="66" charset="0"/>
                        </a:rPr>
                        <a:t>N(t):	Nombre de noyaux radioactifs à la date t</a:t>
                      </a:r>
                    </a:p>
                    <a:p>
                      <a:pPr algn="just"/>
                      <a:r>
                        <a:rPr lang="fr-FR" sz="2800" b="0" dirty="0">
                          <a:solidFill>
                            <a:schemeClr val="tx1"/>
                          </a:solidFill>
                          <a:effectLst/>
                          <a:latin typeface="Comic Sans MS" panose="030F0702030302020204" pitchFamily="66" charset="0"/>
                        </a:rPr>
                        <a:t>N</a:t>
                      </a:r>
                      <a:r>
                        <a:rPr lang="fr-FR" sz="2800" b="0" baseline="-25000" dirty="0">
                          <a:solidFill>
                            <a:schemeClr val="tx1"/>
                          </a:solidFill>
                          <a:effectLst/>
                          <a:latin typeface="Comic Sans MS" panose="030F0702030302020204" pitchFamily="66" charset="0"/>
                        </a:rPr>
                        <a:t>0</a:t>
                      </a:r>
                      <a:r>
                        <a:rPr lang="fr-FR" sz="2800" b="0" dirty="0">
                          <a:solidFill>
                            <a:schemeClr val="tx1"/>
                          </a:solidFill>
                          <a:effectLst/>
                          <a:latin typeface="Comic Sans MS" panose="030F0702030302020204" pitchFamily="66" charset="0"/>
                        </a:rPr>
                        <a:t>:	Nombre de noyaux radioactifs à la date t</a:t>
                      </a:r>
                      <a:r>
                        <a:rPr lang="fr-FR" sz="2800" b="0" baseline="-25000" dirty="0">
                          <a:solidFill>
                            <a:schemeClr val="tx1"/>
                          </a:solidFill>
                          <a:effectLst/>
                          <a:latin typeface="Comic Sans MS" panose="030F0702030302020204" pitchFamily="66" charset="0"/>
                        </a:rPr>
                        <a:t>0</a:t>
                      </a:r>
                      <a:r>
                        <a:rPr lang="fr-FR" sz="2800" b="0" dirty="0">
                          <a:solidFill>
                            <a:schemeClr val="tx1"/>
                          </a:solidFill>
                          <a:effectLst/>
                          <a:latin typeface="Comic Sans MS" panose="030F0702030302020204" pitchFamily="66" charset="0"/>
                        </a:rPr>
                        <a:t>=0</a:t>
                      </a:r>
                    </a:p>
                    <a:p>
                      <a:pPr algn="just"/>
                      <a:r>
                        <a:rPr lang="fr-FR" sz="3600" b="0" dirty="0">
                          <a:solidFill>
                            <a:schemeClr val="tx1"/>
                          </a:solidFill>
                          <a:effectLst/>
                          <a:latin typeface="Symbol" panose="05050102010706020507" pitchFamily="18" charset="2"/>
                        </a:rPr>
                        <a:t>l</a:t>
                      </a:r>
                      <a:r>
                        <a:rPr lang="fr-FR" sz="2800" b="0" dirty="0">
                          <a:solidFill>
                            <a:schemeClr val="tx1"/>
                          </a:solidFill>
                          <a:effectLst/>
                          <a:latin typeface="Comic Sans MS" panose="030F0702030302020204" pitchFamily="66" charset="0"/>
                        </a:rPr>
                        <a:t>:	Constante de désintégration radioactive (s</a:t>
                      </a:r>
                      <a:r>
                        <a:rPr lang="fr-FR" sz="2800" b="0" baseline="30000" dirty="0">
                          <a:solidFill>
                            <a:schemeClr val="tx1"/>
                          </a:solidFill>
                          <a:effectLst/>
                          <a:latin typeface="Comic Sans MS" panose="030F0702030302020204" pitchFamily="66" charset="0"/>
                        </a:rPr>
                        <a:t>-1</a:t>
                      </a:r>
                      <a:r>
                        <a:rPr lang="fr-FR" sz="2800" b="0" dirty="0">
                          <a:solidFill>
                            <a:schemeClr val="tx1"/>
                          </a:solidFill>
                          <a:effectLst/>
                          <a:latin typeface="Comic Sans MS" panose="030F0702030302020204" pitchFamily="66" charset="0"/>
                        </a:rPr>
                        <a:t>)</a:t>
                      </a:r>
                      <a:endParaRPr lang="fr-FR" sz="2800" b="0" dirty="0">
                        <a:solidFill>
                          <a:schemeClr val="tx1"/>
                        </a:solidFill>
                        <a:effectLst/>
                        <a:latin typeface="Comic Sans MS" panose="030F0702030302020204" pitchFamily="66"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0402772"/>
                  </a:ext>
                </a:extLst>
              </a:tr>
            </a:tbl>
          </a:graphicData>
        </a:graphic>
      </p:graphicFrame>
      <p:sp>
        <p:nvSpPr>
          <p:cNvPr id="11" name="ZoneTexte 10">
            <a:extLst>
              <a:ext uri="{FF2B5EF4-FFF2-40B4-BE49-F238E27FC236}">
                <a16:creationId xmlns:a16="http://schemas.microsoft.com/office/drawing/2014/main" id="{C811A1D1-D876-84F1-193D-6354A41C0D87}"/>
              </a:ext>
            </a:extLst>
          </p:cNvPr>
          <p:cNvSpPr txBox="1"/>
          <p:nvPr/>
        </p:nvSpPr>
        <p:spPr>
          <a:xfrm>
            <a:off x="1524" y="6277304"/>
            <a:ext cx="12190476" cy="461665"/>
          </a:xfrm>
          <a:prstGeom prst="rect">
            <a:avLst/>
          </a:prstGeom>
          <a:noFill/>
        </p:spPr>
        <p:txBody>
          <a:bodyPr wrap="square">
            <a:spAutoFit/>
          </a:bodyPr>
          <a:lstStyle/>
          <a:p>
            <a:r>
              <a:rPr lang="fr-FR" sz="2400" dirty="0">
                <a:latin typeface="Comic Sans MS" panose="030F0702030302020204" pitchFamily="66" charset="0"/>
                <a:ea typeface="Times New Roman" panose="02020603050405020304" pitchFamily="18" charset="0"/>
              </a:rPr>
              <a:t>C'est la loi de décroissance radioactive.</a:t>
            </a:r>
            <a:endParaRPr lang="fr-FR" sz="2400" dirty="0"/>
          </a:p>
        </p:txBody>
      </p:sp>
    </p:spTree>
    <p:extLst>
      <p:ext uri="{BB962C8B-B14F-4D97-AF65-F5344CB8AC3E}">
        <p14:creationId xmlns:p14="http://schemas.microsoft.com/office/powerpoint/2010/main" val="415263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BB1B0D4-3C26-0DE7-60E3-902F6B3F0714}"/>
              </a:ext>
            </a:extLst>
          </p:cNvPr>
          <p:cNvSpPr txBox="1"/>
          <p:nvPr/>
        </p:nvSpPr>
        <p:spPr>
          <a:xfrm>
            <a:off x="1524" y="0"/>
            <a:ext cx="12190476" cy="1015663"/>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Si on considère un intervalle de temps </a:t>
            </a:r>
            <a:r>
              <a:rPr lang="fr-FR" sz="3600" dirty="0" err="1">
                <a:effectLst/>
                <a:latin typeface="Comic Sans MS" panose="030F0702030302020204" pitchFamily="66" charset="0"/>
                <a:ea typeface="Times New Roman" panose="02020603050405020304" pitchFamily="18" charset="0"/>
              </a:rPr>
              <a:t>dt</a:t>
            </a:r>
            <a:r>
              <a:rPr lang="fr-FR" sz="2000" dirty="0">
                <a:effectLst/>
                <a:latin typeface="Comic Sans MS" panose="030F0702030302020204" pitchFamily="66" charset="0"/>
                <a:ea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rPr>
              <a:t>très petit, la variation </a:t>
            </a:r>
            <a:r>
              <a:rPr lang="fr-FR" sz="3200" b="1" dirty="0" err="1">
                <a:effectLst/>
                <a:latin typeface="Comic Sans MS" panose="030F0702030302020204" pitchFamily="66" charset="0"/>
                <a:ea typeface="Times New Roman" panose="02020603050405020304" pitchFamily="18" charset="0"/>
              </a:rPr>
              <a:t>dN</a:t>
            </a:r>
            <a:r>
              <a:rPr lang="fr-FR" sz="3200" b="1" dirty="0">
                <a:effectLst/>
                <a:latin typeface="Comic Sans MS" panose="030F0702030302020204" pitchFamily="66" charset="0"/>
                <a:ea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rPr>
              <a:t> du nombre de noyaux désintégrés s'écrit:</a:t>
            </a:r>
            <a:endParaRPr lang="fr-FR" sz="2400" dirty="0">
              <a:effectLst/>
              <a:latin typeface="Times New Roman" panose="02020603050405020304" pitchFamily="18" charset="0"/>
              <a:ea typeface="Times New Roman" panose="02020603050405020304" pitchFamily="18" charset="0"/>
            </a:endParaRPr>
          </a:p>
        </p:txBody>
      </p:sp>
      <p:graphicFrame>
        <p:nvGraphicFramePr>
          <p:cNvPr id="4" name="Tableau 3">
            <a:extLst>
              <a:ext uri="{FF2B5EF4-FFF2-40B4-BE49-F238E27FC236}">
                <a16:creationId xmlns:a16="http://schemas.microsoft.com/office/drawing/2014/main" id="{D8417F3F-FBC3-E0FD-0B22-CFE18AF124FD}"/>
              </a:ext>
            </a:extLst>
          </p:cNvPr>
          <p:cNvGraphicFramePr>
            <a:graphicFrameLocks noGrp="1"/>
          </p:cNvGraphicFramePr>
          <p:nvPr>
            <p:extLst>
              <p:ext uri="{D42A27DB-BD31-4B8C-83A1-F6EECF244321}">
                <p14:modId xmlns:p14="http://schemas.microsoft.com/office/powerpoint/2010/main" val="101699945"/>
              </p:ext>
            </p:extLst>
          </p:nvPr>
        </p:nvGraphicFramePr>
        <p:xfrm>
          <a:off x="0" y="1015663"/>
          <a:ext cx="12192000" cy="1584960"/>
        </p:xfrm>
        <a:graphic>
          <a:graphicData uri="http://schemas.openxmlformats.org/drawingml/2006/table">
            <a:tbl>
              <a:tblPr firstRow="1" firstCol="1" lastRow="1" lastCol="1" bandRow="1" bandCol="1">
                <a:tableStyleId>{5C22544A-7EE6-4342-B048-85BDC9FD1C3A}</a:tableStyleId>
              </a:tblPr>
              <a:tblGrid>
                <a:gridCol w="4405380">
                  <a:extLst>
                    <a:ext uri="{9D8B030D-6E8A-4147-A177-3AD203B41FA5}">
                      <a16:colId xmlns:a16="http://schemas.microsoft.com/office/drawing/2014/main" val="2293981926"/>
                    </a:ext>
                  </a:extLst>
                </a:gridCol>
                <a:gridCol w="7786620">
                  <a:extLst>
                    <a:ext uri="{9D8B030D-6E8A-4147-A177-3AD203B41FA5}">
                      <a16:colId xmlns:a16="http://schemas.microsoft.com/office/drawing/2014/main" val="1757716793"/>
                    </a:ext>
                  </a:extLst>
                </a:gridCol>
              </a:tblGrid>
              <a:tr h="0">
                <a:tc>
                  <a:txBody>
                    <a:bodyPr/>
                    <a:lstStyle/>
                    <a:p>
                      <a:pPr algn="ctr"/>
                      <a:r>
                        <a:rPr lang="fr-FR" sz="3200" b="1" dirty="0" err="1">
                          <a:solidFill>
                            <a:schemeClr val="tx1"/>
                          </a:solidFill>
                          <a:effectLst/>
                          <a:latin typeface="Comic Sans MS" panose="030F0702030302020204" pitchFamily="66" charset="0"/>
                        </a:rPr>
                        <a:t>dN</a:t>
                      </a:r>
                      <a:r>
                        <a:rPr lang="fr-FR" sz="3200" b="1" dirty="0">
                          <a:solidFill>
                            <a:schemeClr val="tx1"/>
                          </a:solidFill>
                          <a:effectLst/>
                          <a:latin typeface="Comic Sans MS" panose="030F0702030302020204" pitchFamily="66" charset="0"/>
                        </a:rPr>
                        <a:t>(t) = - </a:t>
                      </a:r>
                      <a:r>
                        <a:rPr lang="fr-FR" sz="3200" b="1" dirty="0" err="1">
                          <a:solidFill>
                            <a:schemeClr val="tx1"/>
                          </a:solidFill>
                          <a:effectLst/>
                          <a:latin typeface="Symbol" panose="05050102010706020507" pitchFamily="18" charset="2"/>
                        </a:rPr>
                        <a:t>l</a:t>
                      </a:r>
                      <a:r>
                        <a:rPr lang="fr-FR" sz="3200" b="1" dirty="0" err="1">
                          <a:solidFill>
                            <a:schemeClr val="tx1"/>
                          </a:solidFill>
                          <a:effectLst/>
                          <a:latin typeface="Comic Sans MS" panose="030F0702030302020204" pitchFamily="66" charset="0"/>
                        </a:rPr>
                        <a:t>.N</a:t>
                      </a:r>
                      <a:r>
                        <a:rPr lang="fr-FR" sz="3200" b="1" dirty="0">
                          <a:solidFill>
                            <a:schemeClr val="tx1"/>
                          </a:solidFill>
                          <a:effectLst/>
                          <a:latin typeface="Comic Sans MS" panose="030F0702030302020204" pitchFamily="66" charset="0"/>
                        </a:rPr>
                        <a:t>(t).</a:t>
                      </a:r>
                      <a:r>
                        <a:rPr lang="fr-FR" sz="3200" b="1" dirty="0" err="1">
                          <a:solidFill>
                            <a:schemeClr val="tx1"/>
                          </a:solidFill>
                          <a:effectLst/>
                          <a:latin typeface="Comic Sans MS" panose="030F0702030302020204" pitchFamily="66" charset="0"/>
                        </a:rPr>
                        <a:t>dt</a:t>
                      </a:r>
                      <a:endParaRPr lang="fr-FR" sz="3200" b="1" dirty="0">
                        <a:solidFill>
                          <a:schemeClr val="tx1"/>
                        </a:solidFill>
                        <a:effectLst/>
                        <a:latin typeface="Comic Sans MS" panose="030F0702030302020204" pitchFamily="66" charset="0"/>
                        <a:ea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noFill/>
                  </a:tcPr>
                </a:tc>
                <a:tc>
                  <a:txBody>
                    <a:bodyPr/>
                    <a:lstStyle/>
                    <a:p>
                      <a:pPr algn="just"/>
                      <a:r>
                        <a:rPr lang="fr-FR" sz="2400" b="0" dirty="0" err="1">
                          <a:solidFill>
                            <a:schemeClr val="tx1"/>
                          </a:solidFill>
                          <a:effectLst/>
                          <a:latin typeface="Comic Sans MS" panose="030F0702030302020204" pitchFamily="66" charset="0"/>
                        </a:rPr>
                        <a:t>dN</a:t>
                      </a:r>
                      <a:r>
                        <a:rPr lang="fr-FR" sz="2400" b="0" dirty="0">
                          <a:solidFill>
                            <a:schemeClr val="tx1"/>
                          </a:solidFill>
                          <a:effectLst/>
                          <a:latin typeface="Comic Sans MS" panose="030F0702030302020204" pitchFamily="66" charset="0"/>
                        </a:rPr>
                        <a:t>(t):	Variation du nombre de noyaux désintégrés</a:t>
                      </a:r>
                    </a:p>
                    <a:p>
                      <a:pPr algn="just"/>
                      <a:r>
                        <a:rPr lang="fr-FR" sz="3200" b="0" dirty="0">
                          <a:solidFill>
                            <a:schemeClr val="tx1"/>
                          </a:solidFill>
                          <a:effectLst/>
                          <a:latin typeface="Symbol" panose="05050102010706020507" pitchFamily="18" charset="2"/>
                        </a:rPr>
                        <a:t>l</a:t>
                      </a:r>
                      <a:r>
                        <a:rPr lang="fr-FR" sz="2400" b="0" dirty="0">
                          <a:solidFill>
                            <a:schemeClr val="tx1"/>
                          </a:solidFill>
                          <a:effectLst/>
                          <a:latin typeface="Comic Sans MS" panose="030F0702030302020204" pitchFamily="66" charset="0"/>
                        </a:rPr>
                        <a:t>:	Constante de désintégration radioactive (s</a:t>
                      </a:r>
                      <a:r>
                        <a:rPr lang="fr-FR" sz="2400" b="0" baseline="30000" dirty="0">
                          <a:solidFill>
                            <a:schemeClr val="tx1"/>
                          </a:solidFill>
                          <a:effectLst/>
                          <a:latin typeface="Comic Sans MS" panose="030F0702030302020204" pitchFamily="66" charset="0"/>
                        </a:rPr>
                        <a:t>-1</a:t>
                      </a:r>
                      <a:r>
                        <a:rPr lang="fr-FR" sz="2400" b="0" dirty="0">
                          <a:solidFill>
                            <a:schemeClr val="tx1"/>
                          </a:solidFill>
                          <a:effectLst/>
                          <a:latin typeface="Comic Sans MS" panose="030F0702030302020204" pitchFamily="66" charset="0"/>
                        </a:rPr>
                        <a:t>)</a:t>
                      </a:r>
                    </a:p>
                    <a:p>
                      <a:pPr algn="just"/>
                      <a:r>
                        <a:rPr lang="fr-FR" sz="2400" b="0" dirty="0">
                          <a:solidFill>
                            <a:schemeClr val="tx1"/>
                          </a:solidFill>
                          <a:effectLst/>
                          <a:latin typeface="Comic Sans MS" panose="030F0702030302020204" pitchFamily="66" charset="0"/>
                        </a:rPr>
                        <a:t>N(t):	Nombre de noyaux présents à l'instant t</a:t>
                      </a:r>
                    </a:p>
                    <a:p>
                      <a:pPr algn="just"/>
                      <a:r>
                        <a:rPr lang="fr-FR" sz="2400" b="0" dirty="0" err="1">
                          <a:solidFill>
                            <a:schemeClr val="tx1"/>
                          </a:solidFill>
                          <a:effectLst/>
                          <a:latin typeface="Comic Sans MS" panose="030F0702030302020204" pitchFamily="66" charset="0"/>
                        </a:rPr>
                        <a:t>dt</a:t>
                      </a:r>
                      <a:r>
                        <a:rPr lang="fr-FR" sz="2400" b="0" dirty="0">
                          <a:solidFill>
                            <a:schemeClr val="tx1"/>
                          </a:solidFill>
                          <a:effectLst/>
                          <a:latin typeface="Comic Sans MS" panose="030F0702030302020204" pitchFamily="66" charset="0"/>
                        </a:rPr>
                        <a:t>:	Durée (s)</a:t>
                      </a:r>
                      <a:endParaRPr lang="fr-FR" sz="2400" b="0" dirty="0">
                        <a:solidFill>
                          <a:schemeClr val="tx1"/>
                        </a:solidFill>
                        <a:effectLst/>
                        <a:latin typeface="Comic Sans MS" panose="030F0702030302020204" pitchFamily="66"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3612636"/>
                  </a:ext>
                </a:extLst>
              </a:tr>
            </a:tbl>
          </a:graphicData>
        </a:graphic>
      </p:graphicFrame>
      <p:sp>
        <p:nvSpPr>
          <p:cNvPr id="6" name="ZoneTexte 5">
            <a:extLst>
              <a:ext uri="{FF2B5EF4-FFF2-40B4-BE49-F238E27FC236}">
                <a16:creationId xmlns:a16="http://schemas.microsoft.com/office/drawing/2014/main" id="{4F44FCA2-F89D-9597-4BA5-97903DC8D684}"/>
              </a:ext>
            </a:extLst>
          </p:cNvPr>
          <p:cNvSpPr txBox="1"/>
          <p:nvPr/>
        </p:nvSpPr>
        <p:spPr>
          <a:xfrm>
            <a:off x="0" y="2587520"/>
            <a:ext cx="12190476" cy="954107"/>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La constante de désintégration radioactive </a:t>
            </a:r>
            <a:r>
              <a:rPr lang="fr-FR" sz="3200" b="1" dirty="0">
                <a:effectLst/>
                <a:latin typeface="Symbol" panose="05050102010706020507" pitchFamily="18" charset="2"/>
                <a:ea typeface="Times New Roman" panose="02020603050405020304" pitchFamily="18" charset="0"/>
              </a:rPr>
              <a:t>l</a:t>
            </a:r>
            <a:r>
              <a:rPr lang="fr-FR" sz="2400" dirty="0">
                <a:effectLst/>
                <a:latin typeface="Comic Sans MS" panose="030F0702030302020204" pitchFamily="66" charset="0"/>
                <a:ea typeface="Times New Roman" panose="02020603050405020304" pitchFamily="18" charset="0"/>
              </a:rPr>
              <a:t> est une caractéristique du noyau radioactif.</a:t>
            </a:r>
            <a:endParaRPr lang="fr-FR" sz="2400" dirty="0">
              <a:effectLst/>
              <a:latin typeface="Times New Roman" panose="02020603050405020304" pitchFamily="18" charset="0"/>
              <a:ea typeface="Times New Roman" panose="02020603050405020304" pitchFamily="18" charset="0"/>
            </a:endParaRPr>
          </a:p>
        </p:txBody>
      </p:sp>
      <p:graphicFrame>
        <p:nvGraphicFramePr>
          <p:cNvPr id="7" name="Tableau 6">
            <a:extLst>
              <a:ext uri="{FF2B5EF4-FFF2-40B4-BE49-F238E27FC236}">
                <a16:creationId xmlns:a16="http://schemas.microsoft.com/office/drawing/2014/main" id="{4622A420-BDF3-BA0C-3473-6CAA492CFB56}"/>
              </a:ext>
            </a:extLst>
          </p:cNvPr>
          <p:cNvGraphicFramePr>
            <a:graphicFrameLocks noGrp="1"/>
          </p:cNvGraphicFramePr>
          <p:nvPr>
            <p:extLst>
              <p:ext uri="{D42A27DB-BD31-4B8C-83A1-F6EECF244321}">
                <p14:modId xmlns:p14="http://schemas.microsoft.com/office/powerpoint/2010/main" val="1136591786"/>
              </p:ext>
            </p:extLst>
          </p:nvPr>
        </p:nvGraphicFramePr>
        <p:xfrm>
          <a:off x="0" y="4949273"/>
          <a:ext cx="12192000" cy="1219200"/>
        </p:xfrm>
        <a:graphic>
          <a:graphicData uri="http://schemas.openxmlformats.org/drawingml/2006/table">
            <a:tbl>
              <a:tblPr firstRow="1" firstCol="1" lastRow="1" lastCol="1" bandRow="1" bandCol="1">
                <a:tableStyleId>{5C22544A-7EE6-4342-B048-85BDC9FD1C3A}</a:tableStyleId>
              </a:tblPr>
              <a:tblGrid>
                <a:gridCol w="3410712">
                  <a:extLst>
                    <a:ext uri="{9D8B030D-6E8A-4147-A177-3AD203B41FA5}">
                      <a16:colId xmlns:a16="http://schemas.microsoft.com/office/drawing/2014/main" val="2349286920"/>
                    </a:ext>
                  </a:extLst>
                </a:gridCol>
                <a:gridCol w="8781288">
                  <a:extLst>
                    <a:ext uri="{9D8B030D-6E8A-4147-A177-3AD203B41FA5}">
                      <a16:colId xmlns:a16="http://schemas.microsoft.com/office/drawing/2014/main" val="2752959264"/>
                    </a:ext>
                  </a:extLst>
                </a:gridCol>
              </a:tblGrid>
              <a:tr h="0">
                <a:tc>
                  <a:txBody>
                    <a:bodyPr/>
                    <a:lstStyle/>
                    <a:p>
                      <a:pPr algn="ctr"/>
                      <a:r>
                        <a:rPr lang="fr-FR" sz="3200" dirty="0">
                          <a:solidFill>
                            <a:schemeClr val="tx1"/>
                          </a:solidFill>
                          <a:effectLst/>
                          <a:latin typeface="Comic Sans MS" panose="030F0702030302020204" pitchFamily="66" charset="0"/>
                        </a:rPr>
                        <a:t>N(t) = N</a:t>
                      </a:r>
                      <a:r>
                        <a:rPr lang="fr-FR" sz="3200" baseline="-25000" dirty="0">
                          <a:solidFill>
                            <a:schemeClr val="tx1"/>
                          </a:solidFill>
                          <a:effectLst/>
                          <a:latin typeface="Comic Sans MS" panose="030F0702030302020204" pitchFamily="66" charset="0"/>
                        </a:rPr>
                        <a:t>0</a:t>
                      </a:r>
                      <a:r>
                        <a:rPr lang="fr-FR" sz="3200" dirty="0">
                          <a:solidFill>
                            <a:schemeClr val="tx1"/>
                          </a:solidFill>
                          <a:effectLst/>
                          <a:latin typeface="Comic Sans MS" panose="030F0702030302020204" pitchFamily="66" charset="0"/>
                        </a:rPr>
                        <a:t>.e</a:t>
                      </a:r>
                      <a:r>
                        <a:rPr lang="fr-FR" sz="3200" baseline="30000" dirty="0">
                          <a:solidFill>
                            <a:schemeClr val="tx1"/>
                          </a:solidFill>
                          <a:effectLst/>
                          <a:latin typeface="Comic Sans MS" panose="030F0702030302020204" pitchFamily="66" charset="0"/>
                        </a:rPr>
                        <a:t>-</a:t>
                      </a:r>
                      <a:r>
                        <a:rPr lang="fr-FR" sz="3200" baseline="30000" dirty="0">
                          <a:solidFill>
                            <a:schemeClr val="tx1"/>
                          </a:solidFill>
                          <a:effectLst/>
                          <a:latin typeface="Symbol" panose="05050102010706020507" pitchFamily="18" charset="2"/>
                        </a:rPr>
                        <a:t>l</a:t>
                      </a:r>
                      <a:r>
                        <a:rPr lang="fr-FR" sz="3200" baseline="30000" dirty="0">
                          <a:solidFill>
                            <a:schemeClr val="tx1"/>
                          </a:solidFill>
                          <a:effectLst/>
                          <a:latin typeface="Comic Sans MS" panose="030F0702030302020204" pitchFamily="66" charset="0"/>
                        </a:rPr>
                        <a:t>.t</a:t>
                      </a:r>
                      <a:endParaRPr lang="fr-FR" sz="3200" dirty="0">
                        <a:solidFill>
                          <a:schemeClr val="tx1"/>
                        </a:solidFill>
                        <a:effectLst/>
                        <a:latin typeface="Comic Sans MS" panose="030F0702030302020204" pitchFamily="66"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noFill/>
                  </a:tcPr>
                </a:tc>
                <a:tc>
                  <a:txBody>
                    <a:bodyPr/>
                    <a:lstStyle/>
                    <a:p>
                      <a:pPr algn="just"/>
                      <a:r>
                        <a:rPr lang="fr-FR" sz="2400" b="0" dirty="0">
                          <a:solidFill>
                            <a:schemeClr val="tx1"/>
                          </a:solidFill>
                          <a:effectLst/>
                          <a:latin typeface="Comic Sans MS" panose="030F0702030302020204" pitchFamily="66" charset="0"/>
                        </a:rPr>
                        <a:t>N(t):	Nombre de noyaux radioactifs à la date t</a:t>
                      </a:r>
                    </a:p>
                    <a:p>
                      <a:pPr algn="just"/>
                      <a:r>
                        <a:rPr lang="fr-FR" sz="2400" b="0" dirty="0">
                          <a:solidFill>
                            <a:schemeClr val="tx1"/>
                          </a:solidFill>
                          <a:effectLst/>
                          <a:latin typeface="Comic Sans MS" panose="030F0702030302020204" pitchFamily="66" charset="0"/>
                        </a:rPr>
                        <a:t>N</a:t>
                      </a:r>
                      <a:r>
                        <a:rPr lang="fr-FR" sz="2400" b="0" baseline="-25000" dirty="0">
                          <a:solidFill>
                            <a:schemeClr val="tx1"/>
                          </a:solidFill>
                          <a:effectLst/>
                          <a:latin typeface="Comic Sans MS" panose="030F0702030302020204" pitchFamily="66" charset="0"/>
                        </a:rPr>
                        <a:t>0</a:t>
                      </a:r>
                      <a:r>
                        <a:rPr lang="fr-FR" sz="2400" b="0" dirty="0">
                          <a:solidFill>
                            <a:schemeClr val="tx1"/>
                          </a:solidFill>
                          <a:effectLst/>
                          <a:latin typeface="Comic Sans MS" panose="030F0702030302020204" pitchFamily="66" charset="0"/>
                        </a:rPr>
                        <a:t>:	Nombre de noyaux radioactifs à la date t</a:t>
                      </a:r>
                      <a:r>
                        <a:rPr lang="fr-FR" sz="2400" b="0" baseline="-25000" dirty="0">
                          <a:solidFill>
                            <a:schemeClr val="tx1"/>
                          </a:solidFill>
                          <a:effectLst/>
                          <a:latin typeface="Comic Sans MS" panose="030F0702030302020204" pitchFamily="66" charset="0"/>
                        </a:rPr>
                        <a:t>0</a:t>
                      </a:r>
                      <a:r>
                        <a:rPr lang="fr-FR" sz="2400" b="0" dirty="0">
                          <a:solidFill>
                            <a:schemeClr val="tx1"/>
                          </a:solidFill>
                          <a:effectLst/>
                          <a:latin typeface="Comic Sans MS" panose="030F0702030302020204" pitchFamily="66" charset="0"/>
                        </a:rPr>
                        <a:t>=0</a:t>
                      </a:r>
                    </a:p>
                    <a:p>
                      <a:pPr algn="just"/>
                      <a:r>
                        <a:rPr lang="fr-FR" sz="3200" b="0" dirty="0">
                          <a:solidFill>
                            <a:schemeClr val="tx1"/>
                          </a:solidFill>
                          <a:effectLst/>
                          <a:latin typeface="Symbol" panose="05050102010706020507" pitchFamily="18" charset="2"/>
                        </a:rPr>
                        <a:t>l</a:t>
                      </a:r>
                      <a:r>
                        <a:rPr lang="fr-FR" sz="2400" b="0" dirty="0">
                          <a:solidFill>
                            <a:schemeClr val="tx1"/>
                          </a:solidFill>
                          <a:effectLst/>
                          <a:latin typeface="Comic Sans MS" panose="030F0702030302020204" pitchFamily="66" charset="0"/>
                        </a:rPr>
                        <a:t>:	Constante de désintégration radioactive (s</a:t>
                      </a:r>
                      <a:r>
                        <a:rPr lang="fr-FR" sz="2400" b="0" baseline="30000" dirty="0">
                          <a:solidFill>
                            <a:schemeClr val="tx1"/>
                          </a:solidFill>
                          <a:effectLst/>
                          <a:latin typeface="Comic Sans MS" panose="030F0702030302020204" pitchFamily="66" charset="0"/>
                        </a:rPr>
                        <a:t>-1</a:t>
                      </a:r>
                      <a:r>
                        <a:rPr lang="fr-FR" sz="2400" b="0" dirty="0">
                          <a:solidFill>
                            <a:schemeClr val="tx1"/>
                          </a:solidFill>
                          <a:effectLst/>
                          <a:latin typeface="Comic Sans MS" panose="030F0702030302020204" pitchFamily="66" charset="0"/>
                        </a:rPr>
                        <a:t>)</a:t>
                      </a:r>
                      <a:endParaRPr lang="fr-FR" sz="2400" b="0" dirty="0">
                        <a:solidFill>
                          <a:schemeClr val="tx1"/>
                        </a:solidFill>
                        <a:effectLst/>
                        <a:latin typeface="Comic Sans MS" panose="030F0702030302020204" pitchFamily="66"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8898770"/>
                  </a:ext>
                </a:extLst>
              </a:tr>
            </a:tbl>
          </a:graphicData>
        </a:graphic>
      </p:graphicFrame>
      <p:sp>
        <p:nvSpPr>
          <p:cNvPr id="8" name="Rectangle 1">
            <a:extLst>
              <a:ext uri="{FF2B5EF4-FFF2-40B4-BE49-F238E27FC236}">
                <a16:creationId xmlns:a16="http://schemas.microsoft.com/office/drawing/2014/main" id="{CEDEE609-5C6F-CB13-FDEF-F182EAC2057E}"/>
              </a:ext>
            </a:extLst>
          </p:cNvPr>
          <p:cNvSpPr>
            <a:spLocks noChangeArrowheads="1"/>
          </p:cNvSpPr>
          <p:nvPr/>
        </p:nvSpPr>
        <p:spPr bwMode="auto">
          <a:xfrm>
            <a:off x="0" y="3749076"/>
            <a:ext cx="121904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i="0" u="none" strike="noStrike" cap="none" normalizeH="0" baseline="0" dirty="0">
                <a:ln>
                  <a:noFill/>
                </a:ln>
                <a:effectLst/>
                <a:latin typeface="Comic Sans MS" panose="030F0702030302020204" pitchFamily="66" charset="0"/>
                <a:ea typeface="Times New Roman" panose="02020603050405020304" pitchFamily="18" charset="0"/>
              </a:rPr>
              <a:t>Le nombre de noyaux radioactifs </a:t>
            </a:r>
            <a:r>
              <a:rPr kumimoji="0" lang="fr-FR" altLang="fr-FR" sz="3200" i="0" u="none" strike="noStrike" cap="none" normalizeH="0" baseline="0" dirty="0">
                <a:ln>
                  <a:noFill/>
                </a:ln>
                <a:effectLst/>
                <a:latin typeface="Comic Sans MS" panose="030F0702030302020204" pitchFamily="66" charset="0"/>
                <a:ea typeface="Times New Roman" panose="02020603050405020304" pitchFamily="18" charset="0"/>
              </a:rPr>
              <a:t>N(t)</a:t>
            </a:r>
            <a:r>
              <a:rPr kumimoji="0" lang="fr-FR" altLang="fr-FR" sz="2400" i="0" u="none" strike="noStrike" cap="none" normalizeH="0" baseline="0" dirty="0">
                <a:ln>
                  <a:noFill/>
                </a:ln>
                <a:effectLst/>
                <a:latin typeface="Comic Sans MS" panose="030F0702030302020204" pitchFamily="66" charset="0"/>
                <a:ea typeface="Times New Roman" panose="02020603050405020304" pitchFamily="18" charset="0"/>
              </a:rPr>
              <a:t> présents à l'instant t dans un échantillon de matière est donné par la relation:</a:t>
            </a:r>
            <a:endParaRPr kumimoji="0" lang="fr-FR" altLang="fr-FR" sz="2400" i="0" u="none" strike="noStrike" cap="none" normalizeH="0" baseline="0" dirty="0">
              <a:ln>
                <a:noFill/>
              </a:ln>
              <a:effectLst/>
              <a:latin typeface="Comic Sans MS" panose="030F0702030302020204" pitchFamily="66" charset="0"/>
            </a:endParaRPr>
          </a:p>
        </p:txBody>
      </p:sp>
    </p:spTree>
    <p:extLst>
      <p:ext uri="{BB962C8B-B14F-4D97-AF65-F5344CB8AC3E}">
        <p14:creationId xmlns:p14="http://schemas.microsoft.com/office/powerpoint/2010/main" val="3228367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376F0ED6-91D5-8724-C179-A33CE52D1CE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Demi-vie</a:t>
            </a:r>
            <a:endParaRPr lang="fr-FR" sz="3200" dirty="0"/>
          </a:p>
        </p:txBody>
      </p:sp>
      <p:sp>
        <p:nvSpPr>
          <p:cNvPr id="5" name="ZoneTexte 4">
            <a:extLst>
              <a:ext uri="{FF2B5EF4-FFF2-40B4-BE49-F238E27FC236}">
                <a16:creationId xmlns:a16="http://schemas.microsoft.com/office/drawing/2014/main" id="{EF8AC6C7-9D3E-F7FB-A789-A0C326F77C69}"/>
              </a:ext>
            </a:extLst>
          </p:cNvPr>
          <p:cNvSpPr txBox="1"/>
          <p:nvPr/>
        </p:nvSpPr>
        <p:spPr>
          <a:xfrm>
            <a:off x="0" y="458867"/>
            <a:ext cx="12192000" cy="1261884"/>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On appelle temps de demi-vie </a:t>
            </a:r>
            <a:r>
              <a:rPr lang="fr-FR" sz="2800" b="1" dirty="0">
                <a:effectLst/>
                <a:latin typeface="Comic Sans MS" panose="030F0702030302020204" pitchFamily="66" charset="0"/>
                <a:ea typeface="Times New Roman" panose="02020603050405020304" pitchFamily="18" charset="0"/>
              </a:rPr>
              <a:t>t</a:t>
            </a:r>
            <a:r>
              <a:rPr lang="fr-FR" sz="2800" b="1" baseline="-25000" dirty="0">
                <a:effectLst/>
                <a:latin typeface="Comic Sans MS" panose="030F0702030302020204" pitchFamily="66" charset="0"/>
                <a:ea typeface="Times New Roman" panose="02020603050405020304" pitchFamily="18" charset="0"/>
              </a:rPr>
              <a:t>1/2</a:t>
            </a:r>
            <a:r>
              <a:rPr lang="fr-FR" sz="2400" dirty="0">
                <a:effectLst/>
                <a:latin typeface="Comic Sans MS" panose="030F0702030302020204" pitchFamily="66" charset="0"/>
                <a:ea typeface="Times New Roman" panose="02020603050405020304" pitchFamily="18" charset="0"/>
              </a:rPr>
              <a:t>, d'un échantillon radioactif, la durée correspondant à la désintégration de la moitié des noyaux initialement présents dans l'échantillon.</a:t>
            </a:r>
            <a:endParaRPr lang="fr-FR" sz="24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25C90D91-B76A-8D11-5921-6D8278A69666}"/>
              </a:ext>
            </a:extLst>
          </p:cNvPr>
          <p:cNvSpPr txBox="1"/>
          <p:nvPr/>
        </p:nvSpPr>
        <p:spPr>
          <a:xfrm>
            <a:off x="0" y="1633192"/>
            <a:ext cx="12192000" cy="523220"/>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A l'instant </a:t>
            </a:r>
            <a:r>
              <a:rPr lang="fr-FR" sz="2800" b="1" dirty="0">
                <a:effectLst/>
                <a:latin typeface="Comic Sans MS" panose="030F0702030302020204" pitchFamily="66" charset="0"/>
                <a:ea typeface="Times New Roman" panose="02020603050405020304" pitchFamily="18" charset="0"/>
              </a:rPr>
              <a:t>t=t</a:t>
            </a:r>
            <a:r>
              <a:rPr lang="fr-FR" sz="2800" b="1" baseline="-25000" dirty="0">
                <a:effectLst/>
                <a:latin typeface="Comic Sans MS" panose="030F0702030302020204" pitchFamily="66" charset="0"/>
                <a:ea typeface="Times New Roman" panose="02020603050405020304" pitchFamily="18" charset="0"/>
              </a:rPr>
              <a:t>1/2</a:t>
            </a:r>
            <a:r>
              <a:rPr lang="fr-FR" sz="2400" dirty="0">
                <a:effectLst/>
                <a:latin typeface="Comic Sans MS" panose="030F0702030302020204" pitchFamily="66" charset="0"/>
                <a:ea typeface="Times New Roman" panose="02020603050405020304" pitchFamily="18" charset="0"/>
              </a:rPr>
              <a:t> on aura:</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9DE47612-932C-1ACF-BE50-6A977B320243}"/>
                  </a:ext>
                </a:extLst>
              </p:cNvPr>
              <p:cNvSpPr txBox="1"/>
              <p:nvPr/>
            </p:nvSpPr>
            <p:spPr>
              <a:xfrm>
                <a:off x="-1" y="2034775"/>
                <a:ext cx="12192000" cy="10043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r-FR" sz="3200" b="1" i="0" smtClean="0">
                          <a:latin typeface="Comic Sans MS" panose="030F0702030302020204" pitchFamily="66" charset="0"/>
                        </a:rPr>
                        <m:t>N</m:t>
                      </m:r>
                      <m:d>
                        <m:dPr>
                          <m:ctrlPr>
                            <a:rPr lang="fr-FR" sz="3200" b="1" i="1" smtClean="0">
                              <a:latin typeface="Cambria Math" panose="02040503050406030204" pitchFamily="18" charset="0"/>
                            </a:rPr>
                          </m:ctrlPr>
                        </m:dPr>
                        <m:e>
                          <m:r>
                            <m:rPr>
                              <m:nor/>
                            </m:rPr>
                            <a:rPr lang="fr-FR" sz="3200" b="1" dirty="0">
                              <a:latin typeface="Comic Sans MS" panose="030F0702030302020204" pitchFamily="66" charset="0"/>
                              <a:ea typeface="Times New Roman" panose="02020603050405020304" pitchFamily="18" charset="0"/>
                            </a:rPr>
                            <m:t>t</m:t>
                          </m:r>
                          <m:r>
                            <m:rPr>
                              <m:nor/>
                            </m:rPr>
                            <a:rPr lang="fr-FR" sz="3200" b="1" baseline="-25000" dirty="0">
                              <a:latin typeface="Comic Sans MS" panose="030F0702030302020204" pitchFamily="66" charset="0"/>
                              <a:ea typeface="Times New Roman" panose="02020603050405020304" pitchFamily="18" charset="0"/>
                            </a:rPr>
                            <m:t>1/2</m:t>
                          </m:r>
                        </m:e>
                      </m:d>
                      <m:r>
                        <m:rPr>
                          <m:nor/>
                        </m:rPr>
                        <a:rPr lang="fr-FR" sz="3200" b="1" i="0" smtClean="0">
                          <a:latin typeface="Cambria Math" panose="02040503050406030204" pitchFamily="18" charset="0"/>
                        </a:rPr>
                        <m:t> </m:t>
                      </m:r>
                      <m:r>
                        <m:rPr>
                          <m:nor/>
                        </m:rPr>
                        <a:rPr lang="fr-FR" sz="3200" b="1" i="0" smtClean="0">
                          <a:latin typeface="Comic Sans MS" panose="030F0702030302020204" pitchFamily="66" charset="0"/>
                        </a:rPr>
                        <m:t>= </m:t>
                      </m:r>
                      <m:sSub>
                        <m:sSubPr>
                          <m:ctrlPr>
                            <a:rPr lang="fr-FR" sz="3200" b="1" i="1" smtClean="0">
                              <a:latin typeface="Cambria Math" panose="02040503050406030204" pitchFamily="18" charset="0"/>
                            </a:rPr>
                          </m:ctrlPr>
                        </m:sSubPr>
                        <m:e>
                          <m:r>
                            <m:rPr>
                              <m:nor/>
                            </m:rPr>
                            <a:rPr lang="fr-FR" sz="3200" b="1" i="0" smtClean="0">
                              <a:latin typeface="Comic Sans MS" panose="030F0702030302020204" pitchFamily="66" charset="0"/>
                            </a:rPr>
                            <m:t>N</m:t>
                          </m:r>
                        </m:e>
                        <m:sub>
                          <m:r>
                            <m:rPr>
                              <m:nor/>
                            </m:rPr>
                            <a:rPr lang="fr-FR" sz="3200" b="1" i="0" smtClean="0">
                              <a:latin typeface="Comic Sans MS" panose="030F0702030302020204" pitchFamily="66" charset="0"/>
                            </a:rPr>
                            <m:t>0</m:t>
                          </m:r>
                        </m:sub>
                      </m:sSub>
                      <m:r>
                        <m:rPr>
                          <m:nor/>
                        </m:rPr>
                        <a:rPr lang="fr-FR" sz="3200" b="1" i="0" smtClean="0">
                          <a:latin typeface="Comic Sans MS" panose="030F0702030302020204" pitchFamily="66" charset="0"/>
                        </a:rPr>
                        <m:t>.</m:t>
                      </m:r>
                      <m:sSup>
                        <m:sSupPr>
                          <m:ctrlPr>
                            <a:rPr lang="fr-FR" sz="3200" b="1" i="1" smtClean="0">
                              <a:latin typeface="Cambria Math" panose="02040503050406030204" pitchFamily="18" charset="0"/>
                            </a:rPr>
                          </m:ctrlPr>
                        </m:sSupPr>
                        <m:e>
                          <m:r>
                            <m:rPr>
                              <m:nor/>
                            </m:rPr>
                            <a:rPr lang="fr-FR" sz="3200" b="1" i="0" smtClean="0">
                              <a:latin typeface="Comic Sans MS" panose="030F0702030302020204" pitchFamily="66" charset="0"/>
                            </a:rPr>
                            <m:t>e</m:t>
                          </m:r>
                        </m:e>
                        <m:sup>
                          <m:r>
                            <m:rPr>
                              <m:nor/>
                            </m:rPr>
                            <a:rPr lang="fr-FR" sz="3200" b="1" i="0" smtClean="0">
                              <a:latin typeface="Comic Sans MS" panose="030F0702030302020204" pitchFamily="66" charset="0"/>
                            </a:rPr>
                            <m:t>−</m:t>
                          </m:r>
                          <m:r>
                            <m:rPr>
                              <m:nor/>
                            </m:rPr>
                            <a:rPr lang="fr-FR" sz="3200" b="1" i="0" smtClean="0">
                              <a:latin typeface="Symbol" panose="05050102010706020507" pitchFamily="18" charset="2"/>
                            </a:rPr>
                            <m:t>l</m:t>
                          </m:r>
                          <m:r>
                            <m:rPr>
                              <m:nor/>
                            </m:rPr>
                            <a:rPr lang="fr-FR" sz="3200" b="1" i="0" smtClean="0">
                              <a:latin typeface="Comic Sans MS" panose="030F0702030302020204" pitchFamily="66" charset="0"/>
                            </a:rPr>
                            <m:t>.</m:t>
                          </m:r>
                          <m:r>
                            <m:rPr>
                              <m:nor/>
                            </m:rPr>
                            <a:rPr lang="fr-FR" sz="3200" b="1" dirty="0">
                              <a:latin typeface="Comic Sans MS" panose="030F0702030302020204" pitchFamily="66" charset="0"/>
                              <a:ea typeface="Times New Roman" panose="02020603050405020304" pitchFamily="18" charset="0"/>
                            </a:rPr>
                            <m:t>t</m:t>
                          </m:r>
                          <m:r>
                            <m:rPr>
                              <m:nor/>
                            </m:rPr>
                            <a:rPr lang="fr-FR" sz="3200" b="1" baseline="-25000" dirty="0">
                              <a:latin typeface="Comic Sans MS" panose="030F0702030302020204" pitchFamily="66" charset="0"/>
                              <a:ea typeface="Times New Roman" panose="02020603050405020304" pitchFamily="18" charset="0"/>
                            </a:rPr>
                            <m:t>1/2</m:t>
                          </m:r>
                        </m:sup>
                      </m:sSup>
                      <m:r>
                        <m:rPr>
                          <m:nor/>
                        </m:rPr>
                        <a:rPr lang="fr-FR" sz="3200" b="1" i="0" smtClean="0">
                          <a:latin typeface="Comic Sans MS" panose="030F0702030302020204" pitchFamily="66" charset="0"/>
                        </a:rPr>
                        <m:t> = </m:t>
                      </m:r>
                      <m:f>
                        <m:fPr>
                          <m:ctrlPr>
                            <a:rPr lang="fr-FR" sz="3200" b="1" i="1" smtClean="0">
                              <a:latin typeface="Cambria Math" panose="02040503050406030204" pitchFamily="18" charset="0"/>
                            </a:rPr>
                          </m:ctrlPr>
                        </m:fPr>
                        <m:num>
                          <m:sSub>
                            <m:sSubPr>
                              <m:ctrlPr>
                                <a:rPr lang="fr-FR" sz="3200" b="1" i="1" smtClean="0">
                                  <a:latin typeface="Cambria Math" panose="02040503050406030204" pitchFamily="18" charset="0"/>
                                </a:rPr>
                              </m:ctrlPr>
                            </m:sSubPr>
                            <m:e>
                              <m:r>
                                <m:rPr>
                                  <m:nor/>
                                </m:rPr>
                                <a:rPr lang="fr-FR" sz="3200" b="1" i="0" smtClean="0">
                                  <a:latin typeface="Comic Sans MS" panose="030F0702030302020204" pitchFamily="66" charset="0"/>
                                </a:rPr>
                                <m:t>N</m:t>
                              </m:r>
                            </m:e>
                            <m:sub>
                              <m:r>
                                <m:rPr>
                                  <m:nor/>
                                </m:rPr>
                                <a:rPr lang="fr-FR" sz="3200" b="1" i="0" smtClean="0">
                                  <a:latin typeface="Comic Sans MS" panose="030F0702030302020204" pitchFamily="66" charset="0"/>
                                </a:rPr>
                                <m:t>0</m:t>
                              </m:r>
                            </m:sub>
                          </m:sSub>
                        </m:num>
                        <m:den>
                          <m:r>
                            <m:rPr>
                              <m:nor/>
                            </m:rPr>
                            <a:rPr lang="fr-FR" sz="3200" b="1" i="0" smtClean="0">
                              <a:latin typeface="Comic Sans MS" panose="030F0702030302020204" pitchFamily="66" charset="0"/>
                            </a:rPr>
                            <m:t>2</m:t>
                          </m:r>
                        </m:den>
                      </m:f>
                    </m:oMath>
                  </m:oMathPara>
                </a14:m>
                <a:endParaRPr lang="fr-FR" sz="3200" b="1" dirty="0">
                  <a:latin typeface="Comic Sans MS" panose="030F0702030302020204" pitchFamily="66" charset="0"/>
                </a:endParaRPr>
              </a:p>
            </p:txBody>
          </p:sp>
        </mc:Choice>
        <mc:Fallback xmlns="">
          <p:sp>
            <p:nvSpPr>
              <p:cNvPr id="8" name="ZoneTexte 7">
                <a:extLst>
                  <a:ext uri="{FF2B5EF4-FFF2-40B4-BE49-F238E27FC236}">
                    <a16:creationId xmlns:a16="http://schemas.microsoft.com/office/drawing/2014/main" id="{9DE47612-932C-1ACF-BE50-6A977B320243}"/>
                  </a:ext>
                </a:extLst>
              </p:cNvPr>
              <p:cNvSpPr txBox="1">
                <a:spLocks noRot="1" noChangeAspect="1" noMove="1" noResize="1" noEditPoints="1" noAdjustHandles="1" noChangeArrowheads="1" noChangeShapeType="1" noTextEdit="1"/>
              </p:cNvSpPr>
              <p:nvPr/>
            </p:nvSpPr>
            <p:spPr>
              <a:xfrm>
                <a:off x="-1" y="2034775"/>
                <a:ext cx="12192000" cy="1004378"/>
              </a:xfrm>
              <a:prstGeom prst="rect">
                <a:avLst/>
              </a:prstGeom>
              <a:blipFill>
                <a:blip r:embed="rId2"/>
                <a:stretch>
                  <a:fillRect/>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119D6C74-E439-724A-99D7-D9A0AC5AD7DB}"/>
              </a:ext>
            </a:extLst>
          </p:cNvPr>
          <p:cNvSpPr txBox="1"/>
          <p:nvPr/>
        </p:nvSpPr>
        <p:spPr>
          <a:xfrm>
            <a:off x="0" y="3011277"/>
            <a:ext cx="12192000" cy="461665"/>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On en déduit la valeur:</a:t>
            </a:r>
            <a:endParaRPr lang="fr-FR" sz="2400" dirty="0">
              <a:effectLst/>
              <a:latin typeface="Times New Roman" panose="02020603050405020304" pitchFamily="18" charset="0"/>
              <a:ea typeface="Times New Roman" panose="02020603050405020304" pitchFamily="18" charset="0"/>
            </a:endParaRPr>
          </a:p>
        </p:txBody>
      </p:sp>
      <p:sp>
        <p:nvSpPr>
          <p:cNvPr id="14" name="ZoneTexte 13">
            <a:extLst>
              <a:ext uri="{FF2B5EF4-FFF2-40B4-BE49-F238E27FC236}">
                <a16:creationId xmlns:a16="http://schemas.microsoft.com/office/drawing/2014/main" id="{DD1BE1CF-4BDC-D8D2-0A94-912977A9F15B}"/>
              </a:ext>
            </a:extLst>
          </p:cNvPr>
          <p:cNvSpPr txBox="1"/>
          <p:nvPr/>
        </p:nvSpPr>
        <p:spPr>
          <a:xfrm>
            <a:off x="-1" y="5567464"/>
            <a:ext cx="12191999" cy="1261884"/>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La durée de demi-vie </a:t>
            </a:r>
            <a:r>
              <a:rPr lang="fr-FR" sz="2800" b="1" dirty="0">
                <a:effectLst/>
                <a:latin typeface="Comic Sans MS" panose="030F0702030302020204" pitchFamily="66" charset="0"/>
                <a:ea typeface="Times New Roman" panose="02020603050405020304" pitchFamily="18" charset="0"/>
              </a:rPr>
              <a:t>t</a:t>
            </a:r>
            <a:r>
              <a:rPr lang="fr-FR" sz="2800" b="1" baseline="-25000" dirty="0">
                <a:effectLst/>
                <a:latin typeface="Comic Sans MS" panose="030F0702030302020204" pitchFamily="66" charset="0"/>
                <a:ea typeface="Times New Roman" panose="02020603050405020304" pitchFamily="18" charset="0"/>
              </a:rPr>
              <a:t>1/2</a:t>
            </a:r>
            <a:r>
              <a:rPr lang="fr-FR" sz="2400" dirty="0">
                <a:effectLst/>
                <a:latin typeface="Comic Sans MS" panose="030F0702030302020204" pitchFamily="66" charset="0"/>
                <a:ea typeface="Times New Roman" panose="02020603050405020304" pitchFamily="18" charset="0"/>
              </a:rPr>
              <a:t> d'un échantillon radioactif est indépendant de la quantité de matière initiale présente dans l'échantillon. Il ne dépend que de la nature des noyaux radioactifs qui se désintègrent.</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5" name="Tableau 14">
                <a:extLst>
                  <a:ext uri="{FF2B5EF4-FFF2-40B4-BE49-F238E27FC236}">
                    <a16:creationId xmlns:a16="http://schemas.microsoft.com/office/drawing/2014/main" id="{0F98D50F-3611-9A32-50D9-953E9BADF5F6}"/>
                  </a:ext>
                </a:extLst>
              </p:cNvPr>
              <p:cNvGraphicFramePr>
                <a:graphicFrameLocks noGrp="1"/>
              </p:cNvGraphicFramePr>
              <p:nvPr>
                <p:extLst>
                  <p:ext uri="{D42A27DB-BD31-4B8C-83A1-F6EECF244321}">
                    <p14:modId xmlns:p14="http://schemas.microsoft.com/office/powerpoint/2010/main" val="1813356641"/>
                  </p:ext>
                </p:extLst>
              </p:nvPr>
            </p:nvGraphicFramePr>
            <p:xfrm>
              <a:off x="0" y="3894018"/>
              <a:ext cx="12191998" cy="1371600"/>
            </p:xfrm>
            <a:graphic>
              <a:graphicData uri="http://schemas.openxmlformats.org/drawingml/2006/table">
                <a:tbl>
                  <a:tblPr firstRow="1" bandRow="1">
                    <a:tableStyleId>{5C22544A-7EE6-4342-B048-85BDC9FD1C3A}</a:tableStyleId>
                  </a:tblPr>
                  <a:tblGrid>
                    <a:gridCol w="3218688">
                      <a:extLst>
                        <a:ext uri="{9D8B030D-6E8A-4147-A177-3AD203B41FA5}">
                          <a16:colId xmlns:a16="http://schemas.microsoft.com/office/drawing/2014/main" val="324904384"/>
                        </a:ext>
                      </a:extLst>
                    </a:gridCol>
                    <a:gridCol w="8973310">
                      <a:extLst>
                        <a:ext uri="{9D8B030D-6E8A-4147-A177-3AD203B41FA5}">
                          <a16:colId xmlns:a16="http://schemas.microsoft.com/office/drawing/2014/main" val="234884959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fr-FR" sz="2800" b="1" i="0" dirty="0" smtClean="0">
                                    <a:solidFill>
                                      <a:schemeClr val="tx1"/>
                                    </a:solidFill>
                                    <a:latin typeface="Comic Sans MS" panose="030F0702030302020204" pitchFamily="66" charset="0"/>
                                    <a:ea typeface="Times New Roman" panose="02020603050405020304" pitchFamily="18" charset="0"/>
                                  </a:rPr>
                                  <m:t>t</m:t>
                                </m:r>
                                <m:r>
                                  <m:rPr>
                                    <m:nor/>
                                  </m:rPr>
                                  <a:rPr lang="fr-FR" sz="2800" b="1" i="0" baseline="-25000" dirty="0" smtClean="0">
                                    <a:solidFill>
                                      <a:schemeClr val="tx1"/>
                                    </a:solidFill>
                                    <a:latin typeface="Comic Sans MS" panose="030F0702030302020204" pitchFamily="66" charset="0"/>
                                    <a:ea typeface="Times New Roman" panose="02020603050405020304" pitchFamily="18" charset="0"/>
                                  </a:rPr>
                                  <m:t>1/2</m:t>
                                </m:r>
                                <m:r>
                                  <m:rPr>
                                    <m:nor/>
                                  </m:rPr>
                                  <a:rPr lang="fr-FR" sz="2800" b="1" i="0" smtClean="0">
                                    <a:solidFill>
                                      <a:schemeClr val="tx1"/>
                                    </a:solidFill>
                                    <a:latin typeface="Comic Sans MS" panose="030F0702030302020204" pitchFamily="66" charset="0"/>
                                  </a:rPr>
                                  <m:t> = </m:t>
                                </m:r>
                                <m:f>
                                  <m:fPr>
                                    <m:ctrlPr>
                                      <a:rPr lang="fr-FR" sz="2800" b="1" i="1" smtClean="0">
                                        <a:solidFill>
                                          <a:schemeClr val="tx1"/>
                                        </a:solidFill>
                                        <a:latin typeface="Cambria Math" panose="02040503050406030204" pitchFamily="18" charset="0"/>
                                      </a:rPr>
                                    </m:ctrlPr>
                                  </m:fPr>
                                  <m:num>
                                    <m:r>
                                      <m:rPr>
                                        <m:nor/>
                                      </m:rPr>
                                      <a:rPr lang="fr-FR" sz="2800" b="1" i="0" smtClean="0">
                                        <a:solidFill>
                                          <a:schemeClr val="tx1"/>
                                        </a:solidFill>
                                        <a:latin typeface="Comic Sans MS" panose="030F0702030302020204" pitchFamily="66" charset="0"/>
                                      </a:rPr>
                                      <m:t>ln</m:t>
                                    </m:r>
                                    <m:r>
                                      <m:rPr>
                                        <m:nor/>
                                      </m:rPr>
                                      <a:rPr lang="fr-FR" sz="2800" b="1" i="0" smtClean="0">
                                        <a:solidFill>
                                          <a:schemeClr val="tx1"/>
                                        </a:solidFill>
                                        <a:latin typeface="Comic Sans MS" panose="030F0702030302020204" pitchFamily="66" charset="0"/>
                                      </a:rPr>
                                      <m:t>2</m:t>
                                    </m:r>
                                  </m:num>
                                  <m:den>
                                    <m:r>
                                      <m:rPr>
                                        <m:nor/>
                                      </m:rPr>
                                      <a:rPr lang="fr-FR" sz="2800" b="1" i="0" smtClean="0">
                                        <a:solidFill>
                                          <a:schemeClr val="tx1"/>
                                        </a:solidFill>
                                        <a:latin typeface="Symbol" panose="05050102010706020507" pitchFamily="18" charset="2"/>
                                      </a:rPr>
                                      <m:t>l</m:t>
                                    </m:r>
                                  </m:den>
                                </m:f>
                                <m:r>
                                  <m:rPr>
                                    <m:nor/>
                                  </m:rPr>
                                  <a:rPr lang="fr-FR" sz="2800" b="1" i="0" smtClean="0">
                                    <a:solidFill>
                                      <a:schemeClr val="tx1"/>
                                    </a:solidFill>
                                    <a:latin typeface="Cambria Math" panose="02040503050406030204" pitchFamily="18" charset="0"/>
                                  </a:rPr>
                                  <m:t> </m:t>
                                </m:r>
                                <m:r>
                                  <m:rPr>
                                    <m:nor/>
                                  </m:rPr>
                                  <a:rPr lang="fr-FR" sz="2800" b="1" i="0" smtClean="0">
                                    <a:solidFill>
                                      <a:schemeClr val="tx1"/>
                                    </a:solidFill>
                                    <a:latin typeface="Comic Sans MS" panose="030F0702030302020204" pitchFamily="66" charset="0"/>
                                  </a:rPr>
                                  <m:t>= </m:t>
                                </m:r>
                                <m:r>
                                  <m:rPr>
                                    <m:nor/>
                                  </m:rPr>
                                  <a:rPr lang="fr-FR" sz="2800" b="1" i="0" smtClean="0">
                                    <a:solidFill>
                                      <a:schemeClr val="tx1"/>
                                    </a:solidFill>
                                    <a:latin typeface="Symbol" panose="05050102010706020507" pitchFamily="18" charset="2"/>
                                  </a:rPr>
                                  <m:t>t</m:t>
                                </m:r>
                                <m:r>
                                  <m:rPr>
                                    <m:nor/>
                                  </m:rPr>
                                  <a:rPr lang="fr-FR" sz="2800" b="1" i="0" smtClean="0">
                                    <a:solidFill>
                                      <a:schemeClr val="tx1"/>
                                    </a:solidFill>
                                    <a:latin typeface="Comic Sans MS" panose="030F0702030302020204" pitchFamily="66" charset="0"/>
                                  </a:rPr>
                                  <m:t>.</m:t>
                                </m:r>
                                <m:r>
                                  <m:rPr>
                                    <m:nor/>
                                  </m:rPr>
                                  <a:rPr lang="fr-FR" sz="2800" b="1" i="0" smtClean="0">
                                    <a:solidFill>
                                      <a:schemeClr val="tx1"/>
                                    </a:solidFill>
                                    <a:latin typeface="Comic Sans MS" panose="030F0702030302020204" pitchFamily="66" charset="0"/>
                                  </a:rPr>
                                  <m:t>ln</m:t>
                                </m:r>
                                <m:r>
                                  <m:rPr>
                                    <m:nor/>
                                  </m:rPr>
                                  <a:rPr lang="fr-FR" sz="2800" b="1" i="0" smtClean="0">
                                    <a:solidFill>
                                      <a:schemeClr val="tx1"/>
                                    </a:solidFill>
                                    <a:latin typeface="Comic Sans MS" panose="030F0702030302020204" pitchFamily="66" charset="0"/>
                                  </a:rPr>
                                  <m:t>2</m:t>
                                </m:r>
                              </m:oMath>
                            </m:oMathPara>
                          </a14:m>
                          <a:endParaRPr lang="fr-FR" sz="2800" dirty="0">
                            <a:solidFill>
                              <a:schemeClr val="tx1"/>
                            </a:solidFill>
                            <a:latin typeface="Comic Sans MS" panose="030F0702030302020204" pitchFamily="66"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800" b="0" dirty="0">
                              <a:solidFill>
                                <a:schemeClr val="tx1"/>
                              </a:solidFill>
                              <a:effectLst/>
                              <a:latin typeface="Comic Sans MS" panose="030F0702030302020204" pitchFamily="66" charset="0"/>
                              <a:ea typeface="Times New Roman" panose="02020603050405020304" pitchFamily="18" charset="0"/>
                            </a:rPr>
                            <a:t>t</a:t>
                          </a:r>
                          <a:r>
                            <a:rPr lang="fr-FR" sz="2800" b="0" baseline="-25000" dirty="0">
                              <a:solidFill>
                                <a:schemeClr val="tx1"/>
                              </a:solidFill>
                              <a:effectLst/>
                              <a:latin typeface="Comic Sans MS" panose="030F0702030302020204" pitchFamily="66" charset="0"/>
                              <a:ea typeface="Times New Roman" panose="02020603050405020304" pitchFamily="18" charset="0"/>
                            </a:rPr>
                            <a:t>1/2</a:t>
                          </a:r>
                          <a:r>
                            <a:rPr lang="fr-FR" sz="2800" b="0" dirty="0">
                              <a:solidFill>
                                <a:schemeClr val="tx1"/>
                              </a:solidFill>
                              <a:effectLst/>
                              <a:latin typeface="Comic Sans MS" panose="030F0702030302020204" pitchFamily="66" charset="0"/>
                              <a:ea typeface="Times New Roman" panose="02020603050405020304" pitchFamily="18" charset="0"/>
                            </a:rPr>
                            <a:t>:	Temps de demi-vie (s)</a:t>
                          </a:r>
                          <a:endParaRPr lang="fr-FR" sz="2800" b="0" dirty="0">
                            <a:solidFill>
                              <a:schemeClr val="tx1"/>
                            </a:solidFill>
                            <a:effectLst/>
                            <a:latin typeface="Times New Roman" panose="02020603050405020304" pitchFamily="18" charset="0"/>
                            <a:ea typeface="Times New Roman" panose="02020603050405020304" pitchFamily="18" charset="0"/>
                          </a:endParaRPr>
                        </a:p>
                        <a:p>
                          <a:pPr algn="just"/>
                          <a:r>
                            <a:rPr lang="fr-FR" sz="2800" b="0" dirty="0">
                              <a:solidFill>
                                <a:schemeClr val="tx1"/>
                              </a:solidFill>
                              <a:effectLst/>
                              <a:latin typeface="Symbol" panose="05050102010706020507" pitchFamily="18" charset="2"/>
                              <a:ea typeface="Times New Roman" panose="02020603050405020304" pitchFamily="18" charset="0"/>
                            </a:rPr>
                            <a:t>l</a:t>
                          </a:r>
                          <a:r>
                            <a:rPr lang="fr-FR" sz="2800" b="0" dirty="0">
                              <a:solidFill>
                                <a:schemeClr val="tx1"/>
                              </a:solidFill>
                              <a:effectLst/>
                              <a:latin typeface="Comic Sans MS" panose="030F0702030302020204" pitchFamily="66" charset="0"/>
                              <a:ea typeface="Times New Roman" panose="02020603050405020304" pitchFamily="18" charset="0"/>
                            </a:rPr>
                            <a:t>:	Constante de désintégration radioactive (s</a:t>
                          </a:r>
                          <a:r>
                            <a:rPr lang="fr-FR" sz="2800" b="0" baseline="30000" dirty="0">
                              <a:solidFill>
                                <a:schemeClr val="tx1"/>
                              </a:solidFill>
                              <a:effectLst/>
                              <a:latin typeface="Comic Sans MS" panose="030F0702030302020204" pitchFamily="66" charset="0"/>
                              <a:ea typeface="Times New Roman" panose="02020603050405020304" pitchFamily="18" charset="0"/>
                            </a:rPr>
                            <a:t>-1</a:t>
                          </a:r>
                          <a:r>
                            <a:rPr lang="fr-FR" sz="2800" b="0" dirty="0">
                              <a:solidFill>
                                <a:schemeClr val="tx1"/>
                              </a:solidFill>
                              <a:effectLst/>
                              <a:latin typeface="Comic Sans MS" panose="030F0702030302020204" pitchFamily="66" charset="0"/>
                              <a:ea typeface="Times New Roman" panose="02020603050405020304" pitchFamily="18" charset="0"/>
                            </a:rPr>
                            <a:t>)</a:t>
                          </a:r>
                          <a:endParaRPr lang="fr-FR" sz="2800" b="0" dirty="0">
                            <a:solidFill>
                              <a:schemeClr val="tx1"/>
                            </a:solidFill>
                            <a:effectLst/>
                            <a:latin typeface="Times New Roman" panose="02020603050405020304" pitchFamily="18" charset="0"/>
                            <a:ea typeface="Times New Roman" panose="02020603050405020304" pitchFamily="18" charset="0"/>
                          </a:endParaRPr>
                        </a:p>
                        <a:p>
                          <a:r>
                            <a:rPr lang="fr-FR" sz="2800" b="0" dirty="0">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t</a:t>
                          </a:r>
                          <a:r>
                            <a:rPr lang="fr-FR" sz="2800" b="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Constante de temps (s)</a:t>
                          </a:r>
                          <a:endParaRPr lang="fr-FR" sz="2800" b="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7503364"/>
                      </a:ext>
                    </a:extLst>
                  </a:tr>
                </a:tbl>
              </a:graphicData>
            </a:graphic>
          </p:graphicFrame>
        </mc:Choice>
        <mc:Fallback xmlns="">
          <p:graphicFrame>
            <p:nvGraphicFramePr>
              <p:cNvPr id="15" name="Tableau 14">
                <a:extLst>
                  <a:ext uri="{FF2B5EF4-FFF2-40B4-BE49-F238E27FC236}">
                    <a16:creationId xmlns:a16="http://schemas.microsoft.com/office/drawing/2014/main" id="{0F98D50F-3611-9A32-50D9-953E9BADF5F6}"/>
                  </a:ext>
                </a:extLst>
              </p:cNvPr>
              <p:cNvGraphicFramePr>
                <a:graphicFrameLocks noGrp="1"/>
              </p:cNvGraphicFramePr>
              <p:nvPr>
                <p:extLst>
                  <p:ext uri="{D42A27DB-BD31-4B8C-83A1-F6EECF244321}">
                    <p14:modId xmlns:p14="http://schemas.microsoft.com/office/powerpoint/2010/main" val="1813356641"/>
                  </p:ext>
                </p:extLst>
              </p:nvPr>
            </p:nvGraphicFramePr>
            <p:xfrm>
              <a:off x="0" y="3894018"/>
              <a:ext cx="12191998" cy="1371600"/>
            </p:xfrm>
            <a:graphic>
              <a:graphicData uri="http://schemas.openxmlformats.org/drawingml/2006/table">
                <a:tbl>
                  <a:tblPr firstRow="1" bandRow="1">
                    <a:tableStyleId>{5C22544A-7EE6-4342-B048-85BDC9FD1C3A}</a:tableStyleId>
                  </a:tblPr>
                  <a:tblGrid>
                    <a:gridCol w="3218688">
                      <a:extLst>
                        <a:ext uri="{9D8B030D-6E8A-4147-A177-3AD203B41FA5}">
                          <a16:colId xmlns:a16="http://schemas.microsoft.com/office/drawing/2014/main" val="324904384"/>
                        </a:ext>
                      </a:extLst>
                    </a:gridCol>
                    <a:gridCol w="8973310">
                      <a:extLst>
                        <a:ext uri="{9D8B030D-6E8A-4147-A177-3AD203B41FA5}">
                          <a16:colId xmlns:a16="http://schemas.microsoft.com/office/drawing/2014/main" val="2348849593"/>
                        </a:ext>
                      </a:extLst>
                    </a:gridCol>
                  </a:tblGrid>
                  <a:tr h="1371600">
                    <a:tc>
                      <a:txBody>
                        <a:bodyPr/>
                        <a:lstStyle/>
                        <a:p>
                          <a:endParaRPr lang="fr-F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3"/>
                          <a:stretch>
                            <a:fillRect t="-3982" r="-278788" b="-12832"/>
                          </a:stretch>
                        </a:blipFill>
                      </a:tcPr>
                    </a:tc>
                    <a:tc>
                      <a:txBody>
                        <a:bodyPr/>
                        <a:lstStyle/>
                        <a:p>
                          <a:pPr algn="just"/>
                          <a:r>
                            <a:rPr lang="fr-FR" sz="2800" b="0" dirty="0">
                              <a:solidFill>
                                <a:schemeClr val="tx1"/>
                              </a:solidFill>
                              <a:effectLst/>
                              <a:latin typeface="Comic Sans MS" panose="030F0702030302020204" pitchFamily="66" charset="0"/>
                              <a:ea typeface="Times New Roman" panose="02020603050405020304" pitchFamily="18" charset="0"/>
                            </a:rPr>
                            <a:t>t</a:t>
                          </a:r>
                          <a:r>
                            <a:rPr lang="fr-FR" sz="2800" b="0" baseline="-25000" dirty="0">
                              <a:solidFill>
                                <a:schemeClr val="tx1"/>
                              </a:solidFill>
                              <a:effectLst/>
                              <a:latin typeface="Comic Sans MS" panose="030F0702030302020204" pitchFamily="66" charset="0"/>
                              <a:ea typeface="Times New Roman" panose="02020603050405020304" pitchFamily="18" charset="0"/>
                            </a:rPr>
                            <a:t>1/2</a:t>
                          </a:r>
                          <a:r>
                            <a:rPr lang="fr-FR" sz="2800" b="0" dirty="0">
                              <a:solidFill>
                                <a:schemeClr val="tx1"/>
                              </a:solidFill>
                              <a:effectLst/>
                              <a:latin typeface="Comic Sans MS" panose="030F0702030302020204" pitchFamily="66" charset="0"/>
                              <a:ea typeface="Times New Roman" panose="02020603050405020304" pitchFamily="18" charset="0"/>
                            </a:rPr>
                            <a:t>:	Temps de demi-vie (s)</a:t>
                          </a:r>
                          <a:endParaRPr lang="fr-FR" sz="2800" b="0" dirty="0">
                            <a:solidFill>
                              <a:schemeClr val="tx1"/>
                            </a:solidFill>
                            <a:effectLst/>
                            <a:latin typeface="Times New Roman" panose="02020603050405020304" pitchFamily="18" charset="0"/>
                            <a:ea typeface="Times New Roman" panose="02020603050405020304" pitchFamily="18" charset="0"/>
                          </a:endParaRPr>
                        </a:p>
                        <a:p>
                          <a:pPr algn="just"/>
                          <a:r>
                            <a:rPr lang="fr-FR" sz="2800" b="0" dirty="0">
                              <a:solidFill>
                                <a:schemeClr val="tx1"/>
                              </a:solidFill>
                              <a:effectLst/>
                              <a:latin typeface="Symbol" panose="05050102010706020507" pitchFamily="18" charset="2"/>
                              <a:ea typeface="Times New Roman" panose="02020603050405020304" pitchFamily="18" charset="0"/>
                            </a:rPr>
                            <a:t>l</a:t>
                          </a:r>
                          <a:r>
                            <a:rPr lang="fr-FR" sz="2800" b="0" dirty="0">
                              <a:solidFill>
                                <a:schemeClr val="tx1"/>
                              </a:solidFill>
                              <a:effectLst/>
                              <a:latin typeface="Comic Sans MS" panose="030F0702030302020204" pitchFamily="66" charset="0"/>
                              <a:ea typeface="Times New Roman" panose="02020603050405020304" pitchFamily="18" charset="0"/>
                            </a:rPr>
                            <a:t>:	Constante de désintégration radioactive (s</a:t>
                          </a:r>
                          <a:r>
                            <a:rPr lang="fr-FR" sz="2800" b="0" baseline="30000" dirty="0">
                              <a:solidFill>
                                <a:schemeClr val="tx1"/>
                              </a:solidFill>
                              <a:effectLst/>
                              <a:latin typeface="Comic Sans MS" panose="030F0702030302020204" pitchFamily="66" charset="0"/>
                              <a:ea typeface="Times New Roman" panose="02020603050405020304" pitchFamily="18" charset="0"/>
                            </a:rPr>
                            <a:t>-1</a:t>
                          </a:r>
                          <a:r>
                            <a:rPr lang="fr-FR" sz="2800" b="0" dirty="0">
                              <a:solidFill>
                                <a:schemeClr val="tx1"/>
                              </a:solidFill>
                              <a:effectLst/>
                              <a:latin typeface="Comic Sans MS" panose="030F0702030302020204" pitchFamily="66" charset="0"/>
                              <a:ea typeface="Times New Roman" panose="02020603050405020304" pitchFamily="18" charset="0"/>
                            </a:rPr>
                            <a:t>)</a:t>
                          </a:r>
                          <a:endParaRPr lang="fr-FR" sz="2800" b="0" dirty="0">
                            <a:solidFill>
                              <a:schemeClr val="tx1"/>
                            </a:solidFill>
                            <a:effectLst/>
                            <a:latin typeface="Times New Roman" panose="02020603050405020304" pitchFamily="18" charset="0"/>
                            <a:ea typeface="Times New Roman" panose="02020603050405020304" pitchFamily="18" charset="0"/>
                          </a:endParaRPr>
                        </a:p>
                        <a:p>
                          <a:r>
                            <a:rPr lang="fr-FR" sz="2800" b="0" dirty="0">
                              <a:solidFill>
                                <a:schemeClr val="tx1"/>
                              </a:solidFill>
                              <a:effectLst/>
                              <a:latin typeface="Symbol" panose="05050102010706020507" pitchFamily="18" charset="2"/>
                              <a:ea typeface="Times New Roman" panose="02020603050405020304" pitchFamily="18" charset="0"/>
                              <a:cs typeface="Times New Roman" panose="02020603050405020304" pitchFamily="18" charset="0"/>
                            </a:rPr>
                            <a:t>t</a:t>
                          </a:r>
                          <a:r>
                            <a:rPr lang="fr-FR" sz="2800" b="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Constante de temps (s)</a:t>
                          </a:r>
                          <a:endParaRPr lang="fr-FR" sz="2800" b="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7503364"/>
                      </a:ext>
                    </a:extLst>
                  </a:tr>
                </a:tbl>
              </a:graphicData>
            </a:graphic>
          </p:graphicFrame>
        </mc:Fallback>
      </mc:AlternateContent>
    </p:spTree>
    <p:extLst>
      <p:ext uri="{BB962C8B-B14F-4D97-AF65-F5344CB8AC3E}">
        <p14:creationId xmlns:p14="http://schemas.microsoft.com/office/powerpoint/2010/main" val="4061528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43">
            <a:extLst>
              <a:ext uri="{FF2B5EF4-FFF2-40B4-BE49-F238E27FC236}">
                <a16:creationId xmlns:a16="http://schemas.microsoft.com/office/drawing/2014/main" id="{D962AB54-9E73-0B37-93B0-4BB25298AB22}"/>
              </a:ext>
            </a:extLst>
          </p:cNvPr>
          <p:cNvSpPr>
            <a:spLocks noChangeArrowheads="1"/>
          </p:cNvSpPr>
          <p:nvPr/>
        </p:nvSpPr>
        <p:spPr bwMode="auto">
          <a:xfrm>
            <a:off x="82296" y="-61222"/>
            <a:ext cx="24500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47" name="ZoneTexte 46">
            <a:extLst>
              <a:ext uri="{FF2B5EF4-FFF2-40B4-BE49-F238E27FC236}">
                <a16:creationId xmlns:a16="http://schemas.microsoft.com/office/drawing/2014/main" id="{C234EA49-2A77-A91B-3DE0-DFF076573046}"/>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Constante de temps</a:t>
            </a:r>
            <a:endParaRPr lang="fr-FR" sz="3200" dirty="0"/>
          </a:p>
        </p:txBody>
      </p:sp>
      <mc:AlternateContent xmlns:mc="http://schemas.openxmlformats.org/markup-compatibility/2006" xmlns:a14="http://schemas.microsoft.com/office/drawing/2010/main">
        <mc:Choice Requires="a14">
          <p:sp>
            <p:nvSpPr>
              <p:cNvPr id="50" name="Rectangle 46">
                <a:extLst>
                  <a:ext uri="{FF2B5EF4-FFF2-40B4-BE49-F238E27FC236}">
                    <a16:creationId xmlns:a16="http://schemas.microsoft.com/office/drawing/2014/main" id="{D979FFE8-5252-4177-E216-E6CB567E06B7}"/>
                  </a:ext>
                </a:extLst>
              </p:cNvPr>
              <p:cNvSpPr>
                <a:spLocks noChangeArrowheads="1"/>
              </p:cNvSpPr>
              <p:nvPr/>
            </p:nvSpPr>
            <p:spPr bwMode="auto">
              <a:xfrm>
                <a:off x="0" y="725001"/>
                <a:ext cx="12191999" cy="9194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fr-FR" altLang="fr-FR" sz="2400" i="0" u="none" strike="noStrike" cap="none" normalizeH="0" baseline="0" dirty="0">
                    <a:ln>
                      <a:noFill/>
                    </a:ln>
                    <a:effectLst/>
                    <a:latin typeface="Comic Sans MS" panose="030F0702030302020204" pitchFamily="66" charset="0"/>
                    <a:ea typeface="Times New Roman" panose="02020603050405020304" pitchFamily="18" charset="0"/>
                  </a:rPr>
                  <a:t>La durée </a:t>
                </a:r>
                <a14:m>
                  <m:oMath xmlns:m="http://schemas.openxmlformats.org/officeDocument/2006/math">
                    <m:r>
                      <m:rPr>
                        <m:nor/>
                      </m:rPr>
                      <a:rPr kumimoji="0" lang="fr-FR" altLang="fr-FR" sz="3200" b="1" i="0" u="none" strike="noStrike" cap="none" normalizeH="0" baseline="0" smtClean="0">
                        <a:ln>
                          <a:noFill/>
                        </a:ln>
                        <a:effectLst/>
                        <a:latin typeface="Symbol" panose="05050102010706020507" pitchFamily="18" charset="2"/>
                        <a:ea typeface="Times New Roman" panose="02020603050405020304" pitchFamily="18" charset="0"/>
                      </a:rPr>
                      <m:t>t</m:t>
                    </m:r>
                    <m:r>
                      <m:rPr>
                        <m:nor/>
                      </m:rPr>
                      <a:rPr kumimoji="0" lang="fr-FR" altLang="fr-FR" sz="3200" b="1" i="0" u="none" strike="noStrike" cap="none" normalizeH="0" baseline="0" smtClean="0">
                        <a:ln>
                          <a:noFill/>
                        </a:ln>
                        <a:effectLst/>
                        <a:latin typeface="Symbol" panose="05050102010706020507" pitchFamily="18" charset="2"/>
                        <a:ea typeface="Times New Roman" panose="02020603050405020304" pitchFamily="18" charset="0"/>
                      </a:rPr>
                      <m:t> </m:t>
                    </m:r>
                    <m:r>
                      <m:rPr>
                        <m:nor/>
                      </m:rPr>
                      <a:rPr kumimoji="0" lang="fr-FR" altLang="fr-FR" sz="3200" b="1" i="0" u="none" strike="noStrike" cap="none" normalizeH="0" baseline="0" smtClean="0">
                        <a:ln>
                          <a:noFill/>
                        </a:ln>
                        <a:effectLst/>
                        <a:latin typeface="Comic Sans MS" panose="030F0702030302020204" pitchFamily="66" charset="0"/>
                        <a:ea typeface="Times New Roman" panose="02020603050405020304" pitchFamily="18" charset="0"/>
                      </a:rPr>
                      <m:t>=</m:t>
                    </m:r>
                    <m:f>
                      <m:fPr>
                        <m:ctrlPr>
                          <a:rPr kumimoji="0" lang="fr-FR" altLang="fr-FR" sz="3200" b="1" i="1" u="none" strike="noStrike" cap="none" normalizeH="0" baseline="0" smtClean="0">
                            <a:ln>
                              <a:noFill/>
                            </a:ln>
                            <a:effectLst/>
                            <a:latin typeface="Cambria Math" panose="02040503050406030204" pitchFamily="18" charset="0"/>
                          </a:rPr>
                        </m:ctrlPr>
                      </m:fPr>
                      <m:num>
                        <m:r>
                          <m:rPr>
                            <m:nor/>
                          </m:rPr>
                          <a:rPr kumimoji="0" lang="fr-FR" altLang="fr-FR" sz="3200" b="1" i="0" u="none" strike="noStrike" cap="none" normalizeH="0" baseline="0" smtClean="0">
                            <a:ln>
                              <a:noFill/>
                            </a:ln>
                            <a:effectLst/>
                            <a:latin typeface="Comic Sans MS" panose="030F0702030302020204" pitchFamily="66" charset="0"/>
                          </a:rPr>
                          <m:t>1</m:t>
                        </m:r>
                      </m:num>
                      <m:den>
                        <m:r>
                          <m:rPr>
                            <m:nor/>
                          </m:rPr>
                          <a:rPr kumimoji="0" lang="fr-FR" altLang="fr-FR" sz="3200" b="1" i="0" u="none" strike="noStrike" cap="none" normalizeH="0" baseline="0" smtClean="0">
                            <a:ln>
                              <a:noFill/>
                            </a:ln>
                            <a:effectLst/>
                            <a:latin typeface="Symbol" panose="05050102010706020507" pitchFamily="18" charset="2"/>
                          </a:rPr>
                          <m:t>l</m:t>
                        </m:r>
                      </m:den>
                    </m:f>
                  </m:oMath>
                </a14:m>
                <a:r>
                  <a:rPr kumimoji="0" lang="fr-FR" altLang="fr-FR" sz="2400" i="0" u="none" strike="noStrike" cap="none" normalizeH="0" baseline="0" dirty="0">
                    <a:ln>
                      <a:noFill/>
                    </a:ln>
                    <a:effectLst/>
                    <a:latin typeface="Comic Sans MS" panose="030F0702030302020204" pitchFamily="66" charset="0"/>
                    <a:ea typeface="Times New Roman" panose="02020603050405020304" pitchFamily="18" charset="0"/>
                  </a:rPr>
                  <a:t> est la constante de temps de l'échantillon radioactif.</a:t>
                </a:r>
                <a:endParaRPr kumimoji="0" lang="fr-FR" altLang="fr-FR" sz="2400" i="0" u="none" strike="noStrike" cap="none" normalizeH="0" baseline="0" dirty="0">
                  <a:ln>
                    <a:noFill/>
                  </a:ln>
                  <a:effectLst/>
                  <a:latin typeface="Arial" panose="020B0604020202020204" pitchFamily="34" charset="0"/>
                </a:endParaRPr>
              </a:p>
            </p:txBody>
          </p:sp>
        </mc:Choice>
        <mc:Fallback xmlns="">
          <p:sp>
            <p:nvSpPr>
              <p:cNvPr id="50" name="Rectangle 46">
                <a:extLst>
                  <a:ext uri="{FF2B5EF4-FFF2-40B4-BE49-F238E27FC236}">
                    <a16:creationId xmlns:a16="http://schemas.microsoft.com/office/drawing/2014/main" id="{D979FFE8-5252-4177-E216-E6CB567E06B7}"/>
                  </a:ext>
                </a:extLst>
              </p:cNvPr>
              <p:cNvSpPr>
                <a:spLocks noRot="1" noChangeAspect="1" noMove="1" noResize="1" noEditPoints="1" noAdjustHandles="1" noChangeArrowheads="1" noChangeShapeType="1" noTextEdit="1"/>
              </p:cNvSpPr>
              <p:nvPr/>
            </p:nvSpPr>
            <p:spPr bwMode="auto">
              <a:xfrm>
                <a:off x="0" y="725001"/>
                <a:ext cx="12191999" cy="919482"/>
              </a:xfrm>
              <a:prstGeom prst="rect">
                <a:avLst/>
              </a:prstGeom>
              <a:blipFill>
                <a:blip r:embed="rId2"/>
                <a:stretch>
                  <a:fillRect l="-750" b="-6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sp>
        <p:nvSpPr>
          <p:cNvPr id="52" name="ZoneTexte 51">
            <a:extLst>
              <a:ext uri="{FF2B5EF4-FFF2-40B4-BE49-F238E27FC236}">
                <a16:creationId xmlns:a16="http://schemas.microsoft.com/office/drawing/2014/main" id="{EA978B5F-15B3-8CBC-588F-D076C8EFFF3A}"/>
              </a:ext>
            </a:extLst>
          </p:cNvPr>
          <p:cNvSpPr txBox="1"/>
          <p:nvPr/>
        </p:nvSpPr>
        <p:spPr>
          <a:xfrm>
            <a:off x="0" y="1844208"/>
            <a:ext cx="12191999" cy="584775"/>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A l'instant </a:t>
            </a:r>
            <a:r>
              <a:rPr lang="fr-FR" sz="2400" b="1" dirty="0">
                <a:effectLst/>
                <a:latin typeface="Comic Sans MS" panose="030F0702030302020204" pitchFamily="66" charset="0"/>
                <a:ea typeface="Times New Roman" panose="02020603050405020304" pitchFamily="18" charset="0"/>
              </a:rPr>
              <a:t>t = </a:t>
            </a:r>
            <a:r>
              <a:rPr lang="fr-FR" sz="3200" b="1" dirty="0">
                <a:effectLst/>
                <a:latin typeface="Symbol" panose="05050102010706020507" pitchFamily="18" charset="2"/>
                <a:ea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rPr>
              <a:t> on aura:</a:t>
            </a:r>
          </a:p>
        </p:txBody>
      </p:sp>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A7335E61-3561-9FC3-9ADE-E33F0C19A72D}"/>
                  </a:ext>
                </a:extLst>
              </p:cNvPr>
              <p:cNvSpPr txBox="1"/>
              <p:nvPr/>
            </p:nvSpPr>
            <p:spPr>
              <a:xfrm>
                <a:off x="-1" y="2684184"/>
                <a:ext cx="12192000" cy="11230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fr-FR" sz="3200" b="1" i="0" smtClean="0">
                          <a:latin typeface="Comic Sans MS" panose="030F0702030302020204" pitchFamily="66" charset="0"/>
                        </a:rPr>
                        <m:t>N</m:t>
                      </m:r>
                      <m:d>
                        <m:dPr>
                          <m:ctrlPr>
                            <a:rPr lang="fr-FR" sz="3200" b="1" i="1" smtClean="0">
                              <a:latin typeface="Cambria Math" panose="02040503050406030204" pitchFamily="18" charset="0"/>
                            </a:rPr>
                          </m:ctrlPr>
                        </m:dPr>
                        <m:e>
                          <m:r>
                            <m:rPr>
                              <m:nor/>
                            </m:rPr>
                            <a:rPr lang="fr-FR" sz="3200" b="1" i="0" smtClean="0">
                              <a:latin typeface="Symbol" panose="05050102010706020507" pitchFamily="18" charset="2"/>
                            </a:rPr>
                            <m:t>t</m:t>
                          </m:r>
                        </m:e>
                      </m:d>
                      <m:r>
                        <m:rPr>
                          <m:nor/>
                        </m:rPr>
                        <a:rPr lang="fr-FR" sz="3200" b="1" i="0" smtClean="0">
                          <a:latin typeface="Cambria Math" panose="02040503050406030204" pitchFamily="18" charset="0"/>
                        </a:rPr>
                        <m:t> </m:t>
                      </m:r>
                      <m:r>
                        <m:rPr>
                          <m:nor/>
                        </m:rPr>
                        <a:rPr lang="fr-FR" sz="3200" b="1" i="0" smtClean="0">
                          <a:latin typeface="Comic Sans MS" panose="030F0702030302020204" pitchFamily="66" charset="0"/>
                        </a:rPr>
                        <m:t>= </m:t>
                      </m:r>
                      <m:sSub>
                        <m:sSubPr>
                          <m:ctrlPr>
                            <a:rPr lang="fr-FR" sz="3200" b="1" i="1" smtClean="0">
                              <a:latin typeface="Cambria Math" panose="02040503050406030204" pitchFamily="18" charset="0"/>
                            </a:rPr>
                          </m:ctrlPr>
                        </m:sSubPr>
                        <m:e>
                          <m:r>
                            <m:rPr>
                              <m:nor/>
                            </m:rPr>
                            <a:rPr lang="fr-FR" sz="3200" b="1" i="0" smtClean="0">
                              <a:latin typeface="Comic Sans MS" panose="030F0702030302020204" pitchFamily="66" charset="0"/>
                            </a:rPr>
                            <m:t>N</m:t>
                          </m:r>
                        </m:e>
                        <m:sub>
                          <m:r>
                            <m:rPr>
                              <m:nor/>
                            </m:rPr>
                            <a:rPr lang="fr-FR" sz="3200" b="1" i="0" smtClean="0">
                              <a:latin typeface="Comic Sans MS" panose="030F0702030302020204" pitchFamily="66" charset="0"/>
                            </a:rPr>
                            <m:t>0</m:t>
                          </m:r>
                        </m:sub>
                      </m:sSub>
                      <m:r>
                        <m:rPr>
                          <m:nor/>
                        </m:rPr>
                        <a:rPr lang="fr-FR" sz="3200" b="1" i="0" smtClean="0">
                          <a:latin typeface="Comic Sans MS" panose="030F0702030302020204" pitchFamily="66" charset="0"/>
                        </a:rPr>
                        <m:t>.</m:t>
                      </m:r>
                      <m:sSup>
                        <m:sSupPr>
                          <m:ctrlPr>
                            <a:rPr lang="fr-FR" sz="3200" b="1" i="1" smtClean="0">
                              <a:latin typeface="Cambria Math" panose="02040503050406030204" pitchFamily="18" charset="0"/>
                            </a:rPr>
                          </m:ctrlPr>
                        </m:sSupPr>
                        <m:e>
                          <m:r>
                            <m:rPr>
                              <m:nor/>
                            </m:rPr>
                            <a:rPr lang="fr-FR" sz="3200" b="1" i="0" smtClean="0">
                              <a:latin typeface="Comic Sans MS" panose="030F0702030302020204" pitchFamily="66" charset="0"/>
                            </a:rPr>
                            <m:t>e</m:t>
                          </m:r>
                        </m:e>
                        <m:sup>
                          <m:r>
                            <m:rPr>
                              <m:nor/>
                            </m:rPr>
                            <a:rPr lang="fr-FR" sz="3200" b="1" i="0" smtClean="0">
                              <a:latin typeface="Comic Sans MS" panose="030F0702030302020204" pitchFamily="66" charset="0"/>
                            </a:rPr>
                            <m:t>−</m:t>
                          </m:r>
                          <m:r>
                            <m:rPr>
                              <m:nor/>
                            </m:rPr>
                            <a:rPr lang="fr-FR" sz="3200" b="1" i="0" smtClean="0">
                              <a:latin typeface="Symbol" panose="05050102010706020507" pitchFamily="18" charset="2"/>
                            </a:rPr>
                            <m:t>l</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t</m:t>
                          </m:r>
                        </m:sup>
                      </m:sSup>
                      <m:r>
                        <m:rPr>
                          <m:nor/>
                        </m:rPr>
                        <a:rPr lang="fr-FR" sz="3200" b="1" i="0" smtClean="0">
                          <a:latin typeface="Comic Sans MS" panose="030F0702030302020204" pitchFamily="66" charset="0"/>
                        </a:rPr>
                        <m:t>=</m:t>
                      </m:r>
                      <m:f>
                        <m:fPr>
                          <m:ctrlPr>
                            <a:rPr lang="fr-FR" sz="3200" b="1" i="1" smtClean="0">
                              <a:latin typeface="Cambria Math" panose="02040503050406030204" pitchFamily="18" charset="0"/>
                            </a:rPr>
                          </m:ctrlPr>
                        </m:fPr>
                        <m:num>
                          <m:sSub>
                            <m:sSubPr>
                              <m:ctrlPr>
                                <a:rPr lang="fr-FR" sz="3200" b="1" i="1" smtClean="0">
                                  <a:latin typeface="Cambria Math" panose="02040503050406030204" pitchFamily="18" charset="0"/>
                                </a:rPr>
                              </m:ctrlPr>
                            </m:sSubPr>
                            <m:e>
                              <m:r>
                                <m:rPr>
                                  <m:nor/>
                                </m:rPr>
                                <a:rPr lang="fr-FR" sz="3200" b="1" i="0" smtClean="0">
                                  <a:latin typeface="Comic Sans MS" panose="030F0702030302020204" pitchFamily="66" charset="0"/>
                                </a:rPr>
                                <m:t>N</m:t>
                              </m:r>
                            </m:e>
                            <m:sub>
                              <m:r>
                                <m:rPr>
                                  <m:nor/>
                                </m:rPr>
                                <a:rPr lang="fr-FR" sz="3200" b="1" i="0" smtClean="0">
                                  <a:latin typeface="Comic Sans MS" panose="030F0702030302020204" pitchFamily="66" charset="0"/>
                                </a:rPr>
                                <m:t>0</m:t>
                              </m:r>
                            </m:sub>
                          </m:sSub>
                        </m:num>
                        <m:den>
                          <m:sSup>
                            <m:sSupPr>
                              <m:ctrlPr>
                                <a:rPr lang="fr-FR" sz="3200" b="1" i="1" smtClean="0">
                                  <a:latin typeface="Cambria Math" panose="02040503050406030204" pitchFamily="18" charset="0"/>
                                </a:rPr>
                              </m:ctrlPr>
                            </m:sSupPr>
                            <m:e>
                              <m:r>
                                <m:rPr>
                                  <m:nor/>
                                </m:rPr>
                                <a:rPr lang="fr-FR" sz="3200" b="1" i="0" smtClean="0">
                                  <a:latin typeface="Comic Sans MS" panose="030F0702030302020204" pitchFamily="66" charset="0"/>
                                </a:rPr>
                                <m:t>e</m:t>
                              </m:r>
                            </m:e>
                            <m:sup>
                              <m:r>
                                <m:rPr>
                                  <m:nor/>
                                </m:rPr>
                                <a:rPr lang="fr-FR" sz="3200" b="1" i="0" smtClean="0">
                                  <a:latin typeface="Symbol" panose="05050102010706020507" pitchFamily="18" charset="2"/>
                                </a:rPr>
                                <m:t>l</m:t>
                              </m:r>
                              <m:r>
                                <m:rPr>
                                  <m:nor/>
                                </m:rPr>
                                <a:rPr lang="fr-FR" sz="3200" b="1" i="0" smtClean="0">
                                  <a:latin typeface="Comic Sans MS" panose="030F0702030302020204" pitchFamily="66" charset="0"/>
                                </a:rPr>
                                <m:t>.</m:t>
                              </m:r>
                              <m:r>
                                <m:rPr>
                                  <m:nor/>
                                </m:rPr>
                                <a:rPr lang="fr-FR" sz="3200" b="1" i="0" smtClean="0">
                                  <a:latin typeface="Symbol" panose="05050102010706020507" pitchFamily="18" charset="2"/>
                                </a:rPr>
                                <m:t>t</m:t>
                              </m:r>
                            </m:sup>
                          </m:sSup>
                        </m:den>
                      </m:f>
                    </m:oMath>
                  </m:oMathPara>
                </a14:m>
                <a:endParaRPr lang="fr-FR" sz="3200" b="1" dirty="0">
                  <a:latin typeface="Comic Sans MS" panose="030F0702030302020204" pitchFamily="66" charset="0"/>
                </a:endParaRPr>
              </a:p>
            </p:txBody>
          </p:sp>
        </mc:Choice>
        <mc:Fallback xmlns="">
          <p:sp>
            <p:nvSpPr>
              <p:cNvPr id="53" name="ZoneTexte 52">
                <a:extLst>
                  <a:ext uri="{FF2B5EF4-FFF2-40B4-BE49-F238E27FC236}">
                    <a16:creationId xmlns:a16="http://schemas.microsoft.com/office/drawing/2014/main" id="{A7335E61-3561-9FC3-9ADE-E33F0C19A72D}"/>
                  </a:ext>
                </a:extLst>
              </p:cNvPr>
              <p:cNvSpPr txBox="1">
                <a:spLocks noRot="1" noChangeAspect="1" noMove="1" noResize="1" noEditPoints="1" noAdjustHandles="1" noChangeArrowheads="1" noChangeShapeType="1" noTextEdit="1"/>
              </p:cNvSpPr>
              <p:nvPr/>
            </p:nvSpPr>
            <p:spPr>
              <a:xfrm>
                <a:off x="-1" y="2684184"/>
                <a:ext cx="12192000" cy="1123000"/>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8E2EADC1-7ED3-D252-B65F-619803AE956D}"/>
                  </a:ext>
                </a:extLst>
              </p:cNvPr>
              <p:cNvSpPr txBox="1"/>
              <p:nvPr/>
            </p:nvSpPr>
            <p:spPr>
              <a:xfrm>
                <a:off x="0" y="4494545"/>
                <a:ext cx="12339734" cy="10967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3200" b="1" i="0" smtClean="0">
                          <a:latin typeface="Comic Sans MS" panose="030F0702030302020204" pitchFamily="66" charset="0"/>
                        </a:rPr>
                        <m:t>N</m:t>
                      </m:r>
                      <m:d>
                        <m:dPr>
                          <m:ctrlPr>
                            <a:rPr lang="fr-FR" sz="3200" b="1" i="1" smtClean="0">
                              <a:latin typeface="Cambria Math" panose="02040503050406030204" pitchFamily="18" charset="0"/>
                            </a:rPr>
                          </m:ctrlPr>
                        </m:dPr>
                        <m:e>
                          <m:r>
                            <m:rPr>
                              <m:nor/>
                            </m:rPr>
                            <a:rPr lang="fr-FR" sz="3200" b="1" i="0" smtClean="0">
                              <a:latin typeface="Symbol" panose="05050102010706020507" pitchFamily="18" charset="2"/>
                            </a:rPr>
                            <m:t>t</m:t>
                          </m:r>
                        </m:e>
                      </m:d>
                      <m:r>
                        <m:rPr>
                          <m:nor/>
                        </m:rPr>
                        <a:rPr lang="fr-FR" sz="3200" b="1" i="0" smtClean="0">
                          <a:latin typeface="Cambria Math" panose="02040503050406030204" pitchFamily="18" charset="0"/>
                        </a:rPr>
                        <m:t> </m:t>
                      </m:r>
                      <m:r>
                        <m:rPr>
                          <m:nor/>
                        </m:rPr>
                        <a:rPr lang="fr-FR" sz="3200" b="1" i="0" smtClean="0">
                          <a:latin typeface="Comic Sans MS" panose="030F0702030302020204" pitchFamily="66" charset="0"/>
                        </a:rPr>
                        <m:t>= </m:t>
                      </m:r>
                      <m:f>
                        <m:fPr>
                          <m:ctrlPr>
                            <a:rPr lang="fr-FR" sz="3200" b="1" i="1" smtClean="0">
                              <a:latin typeface="Cambria Math" panose="02040503050406030204" pitchFamily="18" charset="0"/>
                            </a:rPr>
                          </m:ctrlPr>
                        </m:fPr>
                        <m:num>
                          <m:sSub>
                            <m:sSubPr>
                              <m:ctrlPr>
                                <a:rPr lang="fr-FR" sz="3200" b="1" i="1" smtClean="0">
                                  <a:latin typeface="Cambria Math" panose="02040503050406030204" pitchFamily="18" charset="0"/>
                                </a:rPr>
                              </m:ctrlPr>
                            </m:sSubPr>
                            <m:e>
                              <m:r>
                                <m:rPr>
                                  <m:nor/>
                                </m:rPr>
                                <a:rPr lang="fr-FR" sz="3200" b="1" i="0" smtClean="0">
                                  <a:latin typeface="Comic Sans MS" panose="030F0702030302020204" pitchFamily="66" charset="0"/>
                                </a:rPr>
                                <m:t>N</m:t>
                              </m:r>
                            </m:e>
                            <m:sub>
                              <m:r>
                                <m:rPr>
                                  <m:nor/>
                                </m:rPr>
                                <a:rPr lang="fr-FR" sz="3200" b="1" i="0" smtClean="0">
                                  <a:latin typeface="Comic Sans MS" panose="030F0702030302020204" pitchFamily="66" charset="0"/>
                                </a:rPr>
                                <m:t>0</m:t>
                              </m:r>
                            </m:sub>
                          </m:sSub>
                        </m:num>
                        <m:den>
                          <m:r>
                            <m:rPr>
                              <m:nor/>
                            </m:rPr>
                            <a:rPr lang="fr-FR" sz="3200" b="1" i="0" smtClean="0">
                              <a:latin typeface="Comic Sans MS" panose="030F0702030302020204" pitchFamily="66" charset="0"/>
                            </a:rPr>
                            <m:t>e</m:t>
                          </m:r>
                        </m:den>
                      </m:f>
                    </m:oMath>
                  </m:oMathPara>
                </a14:m>
                <a:endParaRPr lang="fr-FR" sz="3200" dirty="0"/>
              </a:p>
            </p:txBody>
          </p:sp>
        </mc:Choice>
        <mc:Fallback xmlns="">
          <p:sp>
            <p:nvSpPr>
              <p:cNvPr id="55" name="ZoneTexte 54">
                <a:extLst>
                  <a:ext uri="{FF2B5EF4-FFF2-40B4-BE49-F238E27FC236}">
                    <a16:creationId xmlns:a16="http://schemas.microsoft.com/office/drawing/2014/main" id="{8E2EADC1-7ED3-D252-B65F-619803AE956D}"/>
                  </a:ext>
                </a:extLst>
              </p:cNvPr>
              <p:cNvSpPr txBox="1">
                <a:spLocks noRot="1" noChangeAspect="1" noMove="1" noResize="1" noEditPoints="1" noAdjustHandles="1" noChangeArrowheads="1" noChangeShapeType="1" noTextEdit="1"/>
              </p:cNvSpPr>
              <p:nvPr/>
            </p:nvSpPr>
            <p:spPr>
              <a:xfrm>
                <a:off x="0" y="4494545"/>
                <a:ext cx="12339734" cy="1096710"/>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64058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Picture 3">
            <a:extLst>
              <a:ext uri="{FF2B5EF4-FFF2-40B4-BE49-F238E27FC236}">
                <a16:creationId xmlns:a16="http://schemas.microsoft.com/office/drawing/2014/main" id="{7FA60492-890B-39B1-F828-56FA57D12E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tx1"/>
          </a:solidFill>
          <a:ln>
            <a:noFill/>
          </a:ln>
          <a:effectLst/>
        </p:spPr>
      </p:pic>
      <p:sp>
        <p:nvSpPr>
          <p:cNvPr id="4" name="ZoneTexte 3">
            <a:extLst>
              <a:ext uri="{FF2B5EF4-FFF2-40B4-BE49-F238E27FC236}">
                <a16:creationId xmlns:a16="http://schemas.microsoft.com/office/drawing/2014/main" id="{56F44474-9F04-0555-F840-AFC2DEC3ADC0}"/>
              </a:ext>
            </a:extLst>
          </p:cNvPr>
          <p:cNvSpPr txBox="1"/>
          <p:nvPr/>
        </p:nvSpPr>
        <p:spPr>
          <a:xfrm>
            <a:off x="1" y="11133"/>
            <a:ext cx="12192000" cy="1077218"/>
          </a:xfrm>
          <a:prstGeom prst="rect">
            <a:avLst/>
          </a:prstGeom>
          <a:noFill/>
        </p:spPr>
        <p:txBody>
          <a:bodyPr wrap="square">
            <a:spAutoFit/>
          </a:bodyPr>
          <a:lstStyle/>
          <a:p>
            <a:pPr marL="0" indent="0" algn="ctr">
              <a:buNone/>
            </a:pPr>
            <a:r>
              <a:rPr lang="fr-FR" sz="3200" b="1" dirty="0">
                <a:solidFill>
                  <a:srgbClr val="FF0000"/>
                </a:solidFill>
                <a:latin typeface="Comic Sans MS" pitchFamily="66" charset="0"/>
              </a:rPr>
              <a:t>Evolution temporelle de N(t)</a:t>
            </a:r>
          </a:p>
          <a:p>
            <a:pPr marL="0" indent="0" algn="ctr">
              <a:buNone/>
            </a:pPr>
            <a:r>
              <a:rPr lang="fr-FR" sz="3200" b="1" dirty="0">
                <a:solidFill>
                  <a:srgbClr val="FF0000"/>
                </a:solidFill>
                <a:latin typeface="Comic Sans MS" pitchFamily="66" charset="0"/>
              </a:rPr>
              <a:t>(décroissance exponentielle)</a:t>
            </a:r>
            <a:endParaRPr lang="fr-FR" sz="2800" b="1" dirty="0">
              <a:solidFill>
                <a:srgbClr val="FF0000"/>
              </a:solidFill>
              <a:latin typeface="Comic Sans MS" pitchFamily="66" charset="0"/>
            </a:endParaRPr>
          </a:p>
        </p:txBody>
      </p:sp>
      <p:pic>
        <p:nvPicPr>
          <p:cNvPr id="10" name="Image 9">
            <a:extLst>
              <a:ext uri="{FF2B5EF4-FFF2-40B4-BE49-F238E27FC236}">
                <a16:creationId xmlns:a16="http://schemas.microsoft.com/office/drawing/2014/main" id="{0AFD0B14-0575-8FD2-6A58-4572D5904AE1}"/>
              </a:ext>
            </a:extLst>
          </p:cNvPr>
          <p:cNvPicPr>
            <a:picLocks noChangeAspect="1"/>
          </p:cNvPicPr>
          <p:nvPr/>
        </p:nvPicPr>
        <p:blipFill>
          <a:blip r:embed="rId3"/>
          <a:stretch>
            <a:fillRect/>
          </a:stretch>
        </p:blipFill>
        <p:spPr>
          <a:xfrm>
            <a:off x="4449937" y="2784352"/>
            <a:ext cx="2956816" cy="792549"/>
          </a:xfrm>
          <a:prstGeom prst="rect">
            <a:avLst/>
          </a:prstGeom>
        </p:spPr>
      </p:pic>
      <p:pic>
        <p:nvPicPr>
          <p:cNvPr id="16" name="Image 15">
            <a:extLst>
              <a:ext uri="{FF2B5EF4-FFF2-40B4-BE49-F238E27FC236}">
                <a16:creationId xmlns:a16="http://schemas.microsoft.com/office/drawing/2014/main" id="{5650A70F-3F92-07BE-05F4-D1AF37D824C3}"/>
              </a:ext>
            </a:extLst>
          </p:cNvPr>
          <p:cNvPicPr>
            <a:picLocks noChangeAspect="1"/>
          </p:cNvPicPr>
          <p:nvPr/>
        </p:nvPicPr>
        <p:blipFill>
          <a:blip r:embed="rId4"/>
          <a:stretch>
            <a:fillRect/>
          </a:stretch>
        </p:blipFill>
        <p:spPr>
          <a:xfrm>
            <a:off x="2803875" y="1569753"/>
            <a:ext cx="3292125" cy="853514"/>
          </a:xfrm>
          <a:prstGeom prst="rect">
            <a:avLst/>
          </a:prstGeom>
        </p:spPr>
      </p:pic>
      <p:pic>
        <p:nvPicPr>
          <p:cNvPr id="18" name="Image 17">
            <a:extLst>
              <a:ext uri="{FF2B5EF4-FFF2-40B4-BE49-F238E27FC236}">
                <a16:creationId xmlns:a16="http://schemas.microsoft.com/office/drawing/2014/main" id="{EDF8944F-49FE-42FD-0497-18B18F9DE79A}"/>
              </a:ext>
            </a:extLst>
          </p:cNvPr>
          <p:cNvPicPr>
            <a:picLocks noChangeAspect="1"/>
          </p:cNvPicPr>
          <p:nvPr/>
        </p:nvPicPr>
        <p:blipFill>
          <a:blip r:embed="rId5"/>
          <a:stretch>
            <a:fillRect/>
          </a:stretch>
        </p:blipFill>
        <p:spPr>
          <a:xfrm>
            <a:off x="8766010" y="2695844"/>
            <a:ext cx="841321" cy="908383"/>
          </a:xfrm>
          <a:prstGeom prst="rect">
            <a:avLst/>
          </a:prstGeom>
        </p:spPr>
      </p:pic>
      <p:pic>
        <p:nvPicPr>
          <p:cNvPr id="22" name="Image 21">
            <a:extLst>
              <a:ext uri="{FF2B5EF4-FFF2-40B4-BE49-F238E27FC236}">
                <a16:creationId xmlns:a16="http://schemas.microsoft.com/office/drawing/2014/main" id="{A5220634-D12E-EDB1-CDDD-D36356CAE4BB}"/>
              </a:ext>
            </a:extLst>
          </p:cNvPr>
          <p:cNvPicPr>
            <a:picLocks noChangeAspect="1"/>
          </p:cNvPicPr>
          <p:nvPr/>
        </p:nvPicPr>
        <p:blipFill>
          <a:blip r:embed="rId6"/>
          <a:stretch>
            <a:fillRect/>
          </a:stretch>
        </p:blipFill>
        <p:spPr>
          <a:xfrm>
            <a:off x="9470049" y="1518111"/>
            <a:ext cx="2011854" cy="944962"/>
          </a:xfrm>
          <a:prstGeom prst="rect">
            <a:avLst/>
          </a:prstGeom>
        </p:spPr>
      </p:pic>
      <p:pic>
        <p:nvPicPr>
          <p:cNvPr id="24" name="Image 23">
            <a:extLst>
              <a:ext uri="{FF2B5EF4-FFF2-40B4-BE49-F238E27FC236}">
                <a16:creationId xmlns:a16="http://schemas.microsoft.com/office/drawing/2014/main" id="{E8E2D6D4-F44D-8C08-0BAE-EF58412C87A9}"/>
              </a:ext>
            </a:extLst>
          </p:cNvPr>
          <p:cNvPicPr>
            <a:picLocks noChangeAspect="1"/>
          </p:cNvPicPr>
          <p:nvPr/>
        </p:nvPicPr>
        <p:blipFill>
          <a:blip r:embed="rId7"/>
          <a:stretch>
            <a:fillRect/>
          </a:stretch>
        </p:blipFill>
        <p:spPr>
          <a:xfrm>
            <a:off x="6406395" y="1484402"/>
            <a:ext cx="2493480" cy="938865"/>
          </a:xfrm>
          <a:prstGeom prst="rect">
            <a:avLst/>
          </a:prstGeom>
        </p:spPr>
      </p:pic>
      <p:sp>
        <p:nvSpPr>
          <p:cNvPr id="25" name="Étoile : 5 branches 24">
            <a:hlinkClick r:id="rId8"/>
            <a:extLst>
              <a:ext uri="{FF2B5EF4-FFF2-40B4-BE49-F238E27FC236}">
                <a16:creationId xmlns:a16="http://schemas.microsoft.com/office/drawing/2014/main" id="{ABDF342F-2B7A-50DA-556B-1B14B61AA81A}"/>
              </a:ext>
            </a:extLst>
          </p:cNvPr>
          <p:cNvSpPr/>
          <p:nvPr/>
        </p:nvSpPr>
        <p:spPr>
          <a:xfrm>
            <a:off x="10677832" y="4090219"/>
            <a:ext cx="894736" cy="83574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12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3332AD24-9103-ABFF-E586-4C16DB181A86}"/>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Activité</a:t>
            </a:r>
            <a:endParaRPr lang="fr-FR" sz="3200" dirty="0"/>
          </a:p>
        </p:txBody>
      </p:sp>
      <p:sp>
        <p:nvSpPr>
          <p:cNvPr id="7" name="ZoneTexte 6">
            <a:extLst>
              <a:ext uri="{FF2B5EF4-FFF2-40B4-BE49-F238E27FC236}">
                <a16:creationId xmlns:a16="http://schemas.microsoft.com/office/drawing/2014/main" id="{453C5084-3A70-995F-4E20-A774C5A0F809}"/>
              </a:ext>
            </a:extLst>
          </p:cNvPr>
          <p:cNvSpPr txBox="1"/>
          <p:nvPr/>
        </p:nvSpPr>
        <p:spPr>
          <a:xfrm>
            <a:off x="1524" y="684568"/>
            <a:ext cx="12190476" cy="954107"/>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L'activité </a:t>
            </a:r>
            <a:r>
              <a:rPr lang="fr-FR" sz="2800" b="1" dirty="0">
                <a:effectLst/>
                <a:latin typeface="Comic Sans MS" panose="030F0702030302020204" pitchFamily="66" charset="0"/>
                <a:ea typeface="Times New Roman" panose="02020603050405020304" pitchFamily="18" charset="0"/>
              </a:rPr>
              <a:t>A(t)</a:t>
            </a:r>
            <a:r>
              <a:rPr lang="fr-FR" sz="2400" dirty="0">
                <a:effectLst/>
                <a:latin typeface="Comic Sans MS" panose="030F0702030302020204" pitchFamily="66" charset="0"/>
                <a:ea typeface="Times New Roman" panose="02020603050405020304" pitchFamily="18" charset="0"/>
              </a:rPr>
              <a:t> d'un échantillon radioactif mesure le nombre moyen de désintégrations </a:t>
            </a:r>
            <a:r>
              <a:rPr lang="fr-FR" sz="2800" b="1" dirty="0" err="1">
                <a:effectLst/>
                <a:latin typeface="Comic Sans MS" panose="030F0702030302020204" pitchFamily="66" charset="0"/>
                <a:ea typeface="Times New Roman" panose="02020603050405020304" pitchFamily="18" charset="0"/>
              </a:rPr>
              <a:t>dN</a:t>
            </a:r>
            <a:r>
              <a:rPr lang="fr-FR" sz="2400" dirty="0">
                <a:effectLst/>
                <a:latin typeface="Comic Sans MS" panose="030F0702030302020204" pitchFamily="66" charset="0"/>
                <a:ea typeface="Times New Roman" panose="02020603050405020304" pitchFamily="18" charset="0"/>
              </a:rPr>
              <a:t> par unité de temps </a:t>
            </a:r>
            <a:r>
              <a:rPr lang="fr-FR" sz="2800" b="1" dirty="0" err="1">
                <a:effectLst/>
                <a:latin typeface="Comic Sans MS" panose="030F0702030302020204" pitchFamily="66" charset="0"/>
                <a:ea typeface="Times New Roman" panose="02020603050405020304" pitchFamily="18" charset="0"/>
              </a:rPr>
              <a:t>dt</a:t>
            </a:r>
            <a:r>
              <a:rPr lang="fr-FR" sz="2400" dirty="0">
                <a:effectLst/>
                <a:latin typeface="Comic Sans MS" panose="030F0702030302020204" pitchFamily="66" charset="0"/>
                <a:ea typeface="Times New Roman" panose="02020603050405020304" pitchFamily="18" charset="0"/>
              </a:rPr>
              <a:t>:</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4977730C-0CFA-0998-A458-82CDEA0CF861}"/>
                  </a:ext>
                </a:extLst>
              </p:cNvPr>
              <p:cNvSpPr txBox="1"/>
              <p:nvPr/>
            </p:nvSpPr>
            <p:spPr>
              <a:xfrm>
                <a:off x="-1" y="1577609"/>
                <a:ext cx="12192001" cy="10722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3200" b="1" i="0" smtClean="0">
                          <a:latin typeface="Comic Sans MS" panose="030F0702030302020204" pitchFamily="66" charset="0"/>
                        </a:rPr>
                        <m:t>A</m:t>
                      </m:r>
                      <m:d>
                        <m:dPr>
                          <m:ctrlPr>
                            <a:rPr lang="fr-FR" sz="3200" b="1" i="1" smtClean="0">
                              <a:latin typeface="Cambria Math" panose="02040503050406030204" pitchFamily="18" charset="0"/>
                            </a:rPr>
                          </m:ctrlPr>
                        </m:dPr>
                        <m:e>
                          <m:r>
                            <m:rPr>
                              <m:nor/>
                            </m:rPr>
                            <a:rPr lang="fr-FR" sz="3200" b="1" i="0" smtClean="0">
                              <a:latin typeface="Comic Sans MS" panose="030F0702030302020204" pitchFamily="66" charset="0"/>
                            </a:rPr>
                            <m:t>t</m:t>
                          </m:r>
                        </m:e>
                      </m:d>
                      <m:r>
                        <m:rPr>
                          <m:nor/>
                        </m:rPr>
                        <a:rPr lang="fr-FR" sz="3200" b="1" i="0" smtClean="0">
                          <a:latin typeface="Comic Sans MS" panose="030F0702030302020204" pitchFamily="66" charset="0"/>
                        </a:rPr>
                        <m:t> = −</m:t>
                      </m:r>
                      <m:f>
                        <m:fPr>
                          <m:ctrlPr>
                            <a:rPr lang="fr-FR" sz="3200" b="1" i="1" smtClean="0">
                              <a:latin typeface="Cambria Math" panose="02040503050406030204" pitchFamily="18" charset="0"/>
                            </a:rPr>
                          </m:ctrlPr>
                        </m:fPr>
                        <m:num>
                          <m:r>
                            <m:rPr>
                              <m:nor/>
                            </m:rPr>
                            <a:rPr lang="fr-FR" sz="3200" b="1" i="0" smtClean="0">
                              <a:latin typeface="Comic Sans MS" panose="030F0702030302020204" pitchFamily="66" charset="0"/>
                            </a:rPr>
                            <m:t>dN</m:t>
                          </m:r>
                          <m:r>
                            <m:rPr>
                              <m:nor/>
                            </m:rPr>
                            <a:rPr lang="fr-FR" sz="3200" b="1" i="0" smtClean="0">
                              <a:latin typeface="Comic Sans MS" panose="030F0702030302020204" pitchFamily="66" charset="0"/>
                            </a:rPr>
                            <m:t>(</m:t>
                          </m:r>
                          <m:r>
                            <m:rPr>
                              <m:nor/>
                            </m:rPr>
                            <a:rPr lang="fr-FR" sz="3200" b="1" i="0" smtClean="0">
                              <a:latin typeface="Comic Sans MS" panose="030F0702030302020204" pitchFamily="66" charset="0"/>
                            </a:rPr>
                            <m:t>t</m:t>
                          </m:r>
                          <m:r>
                            <m:rPr>
                              <m:nor/>
                            </m:rPr>
                            <a:rPr lang="fr-FR" sz="3200" b="1" i="0" smtClean="0">
                              <a:latin typeface="Comic Sans MS" panose="030F0702030302020204" pitchFamily="66" charset="0"/>
                            </a:rPr>
                            <m:t>)</m:t>
                          </m:r>
                        </m:num>
                        <m:den>
                          <m:r>
                            <m:rPr>
                              <m:nor/>
                            </m:rPr>
                            <a:rPr lang="fr-FR" sz="3200" b="1" i="0" smtClean="0">
                              <a:latin typeface="Comic Sans MS" panose="030F0702030302020204" pitchFamily="66" charset="0"/>
                            </a:rPr>
                            <m:t>dt</m:t>
                          </m:r>
                        </m:den>
                      </m:f>
                    </m:oMath>
                  </m:oMathPara>
                </a14:m>
                <a:endParaRPr lang="fr-FR" sz="3200" dirty="0">
                  <a:latin typeface="Comic Sans MS" panose="030F0702030302020204" pitchFamily="66" charset="0"/>
                </a:endParaRPr>
              </a:p>
            </p:txBody>
          </p:sp>
        </mc:Choice>
        <mc:Fallback xmlns="">
          <p:sp>
            <p:nvSpPr>
              <p:cNvPr id="8" name="ZoneTexte 7">
                <a:extLst>
                  <a:ext uri="{FF2B5EF4-FFF2-40B4-BE49-F238E27FC236}">
                    <a16:creationId xmlns:a16="http://schemas.microsoft.com/office/drawing/2014/main" id="{4977730C-0CFA-0998-A458-82CDEA0CF861}"/>
                  </a:ext>
                </a:extLst>
              </p:cNvPr>
              <p:cNvSpPr txBox="1">
                <a:spLocks noRot="1" noChangeAspect="1" noMove="1" noResize="1" noEditPoints="1" noAdjustHandles="1" noChangeArrowheads="1" noChangeShapeType="1" noTextEdit="1"/>
              </p:cNvSpPr>
              <p:nvPr/>
            </p:nvSpPr>
            <p:spPr>
              <a:xfrm>
                <a:off x="-1" y="1577609"/>
                <a:ext cx="12192001" cy="1072217"/>
              </a:xfrm>
              <a:prstGeom prst="rect">
                <a:avLst/>
              </a:prstGeom>
              <a:blipFill>
                <a:blip r:embed="rId2"/>
                <a:stretch>
                  <a:fillRect/>
                </a:stretch>
              </a:blipFill>
            </p:spPr>
            <p:txBody>
              <a:bodyPr/>
              <a:lstStyle/>
              <a:p>
                <a:r>
                  <a:rPr lang="fr-FR">
                    <a:noFill/>
                  </a:rPr>
                  <a:t> </a:t>
                </a:r>
              </a:p>
            </p:txBody>
          </p:sp>
        </mc:Fallback>
      </mc:AlternateContent>
      <p:sp>
        <p:nvSpPr>
          <p:cNvPr id="10" name="ZoneTexte 9">
            <a:extLst>
              <a:ext uri="{FF2B5EF4-FFF2-40B4-BE49-F238E27FC236}">
                <a16:creationId xmlns:a16="http://schemas.microsoft.com/office/drawing/2014/main" id="{3A379708-2EC2-9BF0-1BCE-39C2433E8342}"/>
              </a:ext>
            </a:extLst>
          </p:cNvPr>
          <p:cNvSpPr txBox="1"/>
          <p:nvPr/>
        </p:nvSpPr>
        <p:spPr>
          <a:xfrm>
            <a:off x="0" y="2630346"/>
            <a:ext cx="12192000" cy="892552"/>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Une activité s'exprime en becquerel (Bq). Une activité de </a:t>
            </a:r>
            <a:r>
              <a:rPr lang="fr-FR" sz="2800" b="1" dirty="0">
                <a:effectLst/>
                <a:latin typeface="Comic Sans MS" panose="030F0702030302020204" pitchFamily="66" charset="0"/>
                <a:ea typeface="Times New Roman" panose="02020603050405020304" pitchFamily="18" charset="0"/>
              </a:rPr>
              <a:t>1Bq</a:t>
            </a:r>
            <a:r>
              <a:rPr lang="fr-FR" sz="2400" dirty="0">
                <a:effectLst/>
                <a:latin typeface="Comic Sans MS" panose="030F0702030302020204" pitchFamily="66" charset="0"/>
                <a:ea typeface="Times New Roman" panose="02020603050405020304" pitchFamily="18" charset="0"/>
              </a:rPr>
              <a:t> correspond à une désintégration par seconde.</a:t>
            </a:r>
            <a:endParaRPr lang="fr-FR" sz="24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78C70FB1-B868-07CD-AF6D-F8D799997950}"/>
              </a:ext>
            </a:extLst>
          </p:cNvPr>
          <p:cNvSpPr txBox="1"/>
          <p:nvPr/>
        </p:nvSpPr>
        <p:spPr>
          <a:xfrm>
            <a:off x="0" y="3496356"/>
            <a:ext cx="12192000" cy="523220"/>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l'activité </a:t>
            </a:r>
            <a:r>
              <a:rPr lang="fr-FR" sz="2800" b="1" dirty="0">
                <a:effectLst/>
                <a:latin typeface="Comic Sans MS" panose="030F0702030302020204" pitchFamily="66" charset="0"/>
                <a:ea typeface="Times New Roman" panose="02020603050405020304" pitchFamily="18" charset="0"/>
              </a:rPr>
              <a:t>A(t)</a:t>
            </a:r>
            <a:r>
              <a:rPr lang="fr-FR" sz="2400" dirty="0">
                <a:effectLst/>
                <a:latin typeface="Comic Sans MS" panose="030F0702030302020204" pitchFamily="66" charset="0"/>
                <a:ea typeface="Times New Roman" panose="02020603050405020304" pitchFamily="18" charset="0"/>
              </a:rPr>
              <a:t> d'un échantillon radioactif s'écrit sous la forme:</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92CAB0A7-9DF8-0220-D462-4FAE648DF9C0}"/>
                  </a:ext>
                </a:extLst>
              </p:cNvPr>
              <p:cNvSpPr txBox="1"/>
              <p:nvPr/>
            </p:nvSpPr>
            <p:spPr>
              <a:xfrm>
                <a:off x="0" y="4017105"/>
                <a:ext cx="12192000" cy="11626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2800" b="1" i="0" smtClean="0">
                          <a:latin typeface="Comic Sans MS" panose="030F0702030302020204" pitchFamily="66" charset="0"/>
                        </a:rPr>
                        <m:t>A</m:t>
                      </m:r>
                      <m:d>
                        <m:dPr>
                          <m:ctrlPr>
                            <a:rPr lang="fr-FR" sz="2800" b="1" i="1" smtClean="0">
                              <a:latin typeface="Cambria Math" panose="02040503050406030204" pitchFamily="18" charset="0"/>
                            </a:rPr>
                          </m:ctrlPr>
                        </m:dPr>
                        <m:e>
                          <m:r>
                            <m:rPr>
                              <m:nor/>
                            </m:rPr>
                            <a:rPr lang="fr-FR" sz="2800" b="1" i="0" smtClean="0">
                              <a:latin typeface="Comic Sans MS" panose="030F0702030302020204" pitchFamily="66" charset="0"/>
                            </a:rPr>
                            <m:t>t</m:t>
                          </m:r>
                        </m:e>
                      </m:d>
                      <m:r>
                        <m:rPr>
                          <m:nor/>
                        </m:rPr>
                        <a:rPr lang="fr-FR" sz="2800" b="1" i="0" smtClean="0">
                          <a:latin typeface="Comic Sans MS" panose="030F0702030302020204" pitchFamily="66" charset="0"/>
                        </a:rPr>
                        <m:t> = −</m:t>
                      </m:r>
                      <m:f>
                        <m:fPr>
                          <m:ctrlPr>
                            <a:rPr lang="fr-FR" sz="2800" b="1" i="1" smtClean="0">
                              <a:latin typeface="Cambria Math" panose="02040503050406030204" pitchFamily="18" charset="0"/>
                            </a:rPr>
                          </m:ctrlPr>
                        </m:fPr>
                        <m:num>
                          <m:r>
                            <m:rPr>
                              <m:nor/>
                            </m:rPr>
                            <a:rPr lang="fr-FR" sz="2800" b="1" i="0" smtClean="0">
                              <a:latin typeface="Comic Sans MS" panose="030F0702030302020204" pitchFamily="66" charset="0"/>
                            </a:rPr>
                            <m:t>dN</m:t>
                          </m:r>
                          <m:r>
                            <m:rPr>
                              <m:nor/>
                            </m:rPr>
                            <a:rPr lang="fr-FR" sz="2800" b="1" i="0" smtClean="0">
                              <a:latin typeface="Comic Sans MS" panose="030F0702030302020204" pitchFamily="66" charset="0"/>
                            </a:rPr>
                            <m:t>(</m:t>
                          </m:r>
                          <m:r>
                            <m:rPr>
                              <m:nor/>
                            </m:rPr>
                            <a:rPr lang="fr-FR" sz="2800" b="1" i="0" smtClean="0">
                              <a:latin typeface="Comic Sans MS" panose="030F0702030302020204" pitchFamily="66" charset="0"/>
                            </a:rPr>
                            <m:t>t</m:t>
                          </m:r>
                          <m:r>
                            <m:rPr>
                              <m:nor/>
                            </m:rPr>
                            <a:rPr lang="fr-FR" sz="2800" b="1" i="0" smtClean="0">
                              <a:latin typeface="Comic Sans MS" panose="030F0702030302020204" pitchFamily="66" charset="0"/>
                            </a:rPr>
                            <m:t>)</m:t>
                          </m:r>
                        </m:num>
                        <m:den>
                          <m:r>
                            <m:rPr>
                              <m:nor/>
                            </m:rPr>
                            <a:rPr lang="fr-FR" sz="2800" b="1" i="0" smtClean="0">
                              <a:latin typeface="Comic Sans MS" panose="030F0702030302020204" pitchFamily="66" charset="0"/>
                            </a:rPr>
                            <m:t>dt</m:t>
                          </m:r>
                        </m:den>
                      </m:f>
                      <m:r>
                        <m:rPr>
                          <m:nor/>
                        </m:rPr>
                        <a:rPr lang="fr-FR" sz="2800" b="1" i="0" smtClean="0">
                          <a:latin typeface="Cambria Math" panose="02040503050406030204" pitchFamily="18" charset="0"/>
                        </a:rPr>
                        <m:t> </m:t>
                      </m:r>
                      <m:r>
                        <m:rPr>
                          <m:nor/>
                        </m:rPr>
                        <a:rPr lang="fr-FR" sz="2800" b="1" i="0" smtClean="0">
                          <a:latin typeface="Comic Sans MS" panose="030F0702030302020204" pitchFamily="66" charset="0"/>
                        </a:rPr>
                        <m:t>= − </m:t>
                      </m:r>
                      <m:f>
                        <m:fPr>
                          <m:ctrlPr>
                            <a:rPr lang="fr-FR" sz="2800" b="1" i="1" smtClean="0">
                              <a:latin typeface="Cambria Math" panose="02040503050406030204" pitchFamily="18" charset="0"/>
                            </a:rPr>
                          </m:ctrlPr>
                        </m:fPr>
                        <m:num>
                          <m:r>
                            <m:rPr>
                              <m:nor/>
                            </m:rPr>
                            <a:rPr lang="fr-FR" sz="2800" b="1" i="0" smtClean="0">
                              <a:latin typeface="Comic Sans MS" panose="030F0702030302020204" pitchFamily="66" charset="0"/>
                            </a:rPr>
                            <m:t>d</m:t>
                          </m:r>
                          <m:d>
                            <m:dPr>
                              <m:ctrlPr>
                                <a:rPr lang="fr-FR" sz="2800" b="1" i="1" smtClean="0">
                                  <a:latin typeface="Cambria Math" panose="02040503050406030204" pitchFamily="18" charset="0"/>
                                </a:rPr>
                              </m:ctrlPr>
                            </m:dPr>
                            <m:e>
                              <m:sSub>
                                <m:sSubPr>
                                  <m:ctrlPr>
                                    <a:rPr lang="fr-FR" sz="2800" b="1" i="1">
                                      <a:latin typeface="Cambria Math" panose="02040503050406030204" pitchFamily="18" charset="0"/>
                                    </a:rPr>
                                  </m:ctrlPr>
                                </m:sSubPr>
                                <m:e>
                                  <m:r>
                                    <m:rPr>
                                      <m:nor/>
                                    </m:rPr>
                                    <a:rPr lang="fr-FR" sz="2800" b="1" i="0">
                                      <a:latin typeface="Comic Sans MS" panose="030F0702030302020204" pitchFamily="66" charset="0"/>
                                    </a:rPr>
                                    <m:t>N</m:t>
                                  </m:r>
                                </m:e>
                                <m:sub>
                                  <m:r>
                                    <m:rPr>
                                      <m:nor/>
                                    </m:rPr>
                                    <a:rPr lang="fr-FR" sz="2800" b="1" i="0">
                                      <a:latin typeface="Comic Sans MS" panose="030F0702030302020204" pitchFamily="66" charset="0"/>
                                    </a:rPr>
                                    <m:t>0</m:t>
                                  </m:r>
                                </m:sub>
                              </m:sSub>
                              <m:r>
                                <m:rPr>
                                  <m:nor/>
                                </m:rPr>
                                <a:rPr lang="fr-FR" sz="2800" b="1" i="0">
                                  <a:latin typeface="Comic Sans MS" panose="030F0702030302020204" pitchFamily="66" charset="0"/>
                                </a:rPr>
                                <m:t>.</m:t>
                              </m:r>
                              <m:sSup>
                                <m:sSupPr>
                                  <m:ctrlPr>
                                    <a:rPr lang="fr-FR" sz="2800" b="1" i="1">
                                      <a:latin typeface="Cambria Math" panose="02040503050406030204" pitchFamily="18" charset="0"/>
                                    </a:rPr>
                                  </m:ctrlPr>
                                </m:sSupPr>
                                <m:e>
                                  <m:r>
                                    <m:rPr>
                                      <m:nor/>
                                    </m:rPr>
                                    <a:rPr lang="fr-FR" sz="2800" b="1" i="0">
                                      <a:latin typeface="Comic Sans MS" panose="030F0702030302020204" pitchFamily="66" charset="0"/>
                                    </a:rPr>
                                    <m:t>e</m:t>
                                  </m:r>
                                </m:e>
                                <m:sup>
                                  <m:r>
                                    <m:rPr>
                                      <m:nor/>
                                    </m:rPr>
                                    <a:rPr lang="fr-FR" sz="2800" b="1" i="0">
                                      <a:latin typeface="Comic Sans MS" panose="030F0702030302020204" pitchFamily="66" charset="0"/>
                                    </a:rPr>
                                    <m:t>−</m:t>
                                  </m:r>
                                  <m:r>
                                    <m:rPr>
                                      <m:nor/>
                                    </m:rPr>
                                    <a:rPr lang="fr-FR" sz="2800" b="1" i="0">
                                      <a:latin typeface="Symbol" panose="05050102010706020507" pitchFamily="18" charset="2"/>
                                    </a:rPr>
                                    <m:t>l</m:t>
                                  </m:r>
                                  <m:r>
                                    <m:rPr>
                                      <m:nor/>
                                    </m:rPr>
                                    <a:rPr lang="fr-FR" sz="2800" b="1" i="0">
                                      <a:latin typeface="Comic Sans MS" panose="030F0702030302020204" pitchFamily="66" charset="0"/>
                                    </a:rPr>
                                    <m:t>.</m:t>
                                  </m:r>
                                  <m:r>
                                    <m:rPr>
                                      <m:nor/>
                                    </m:rPr>
                                    <a:rPr lang="fr-FR" sz="2800" b="1" i="0">
                                      <a:latin typeface="Comic Sans MS" panose="030F0702030302020204" pitchFamily="66" charset="0"/>
                                    </a:rPr>
                                    <m:t>t</m:t>
                                  </m:r>
                                </m:sup>
                              </m:sSup>
                            </m:e>
                          </m:d>
                        </m:num>
                        <m:den>
                          <m:r>
                            <m:rPr>
                              <m:nor/>
                            </m:rPr>
                            <a:rPr lang="fr-FR" sz="2800" b="1" i="0" smtClean="0">
                              <a:latin typeface="Comic Sans MS" panose="030F0702030302020204" pitchFamily="66" charset="0"/>
                            </a:rPr>
                            <m:t>dt</m:t>
                          </m:r>
                        </m:den>
                      </m:f>
                      <m:r>
                        <m:rPr>
                          <m:nor/>
                        </m:rPr>
                        <a:rPr lang="fr-FR" sz="2800" b="1" i="0" smtClean="0">
                          <a:latin typeface="Cambria Math" panose="02040503050406030204" pitchFamily="18" charset="0"/>
                        </a:rPr>
                        <m:t> </m:t>
                      </m:r>
                      <m:r>
                        <m:rPr>
                          <m:nor/>
                        </m:rPr>
                        <a:rPr lang="fr-FR" sz="2800" b="1" i="0" smtClean="0">
                          <a:latin typeface="Comic Sans MS" panose="030F0702030302020204" pitchFamily="66" charset="0"/>
                        </a:rPr>
                        <m:t>= </m:t>
                      </m:r>
                      <m:r>
                        <m:rPr>
                          <m:nor/>
                        </m:rPr>
                        <a:rPr lang="fr-FR" sz="2800" b="1" i="0" smtClean="0">
                          <a:latin typeface="Symbol" panose="05050102010706020507" pitchFamily="18" charset="2"/>
                        </a:rPr>
                        <m:t>l</m:t>
                      </m:r>
                      <m:r>
                        <m:rPr>
                          <m:nor/>
                        </m:rPr>
                        <a:rPr lang="fr-FR" sz="2800" b="1" i="0" smtClean="0">
                          <a:latin typeface="Comic Sans MS" panose="030F0702030302020204" pitchFamily="66" charset="0"/>
                        </a:rPr>
                        <m:t>.</m:t>
                      </m:r>
                      <m:sSub>
                        <m:sSubPr>
                          <m:ctrlPr>
                            <a:rPr lang="fr-FR" sz="2800" b="1" i="1">
                              <a:latin typeface="Cambria Math" panose="02040503050406030204" pitchFamily="18" charset="0"/>
                            </a:rPr>
                          </m:ctrlPr>
                        </m:sSubPr>
                        <m:e>
                          <m:r>
                            <m:rPr>
                              <m:nor/>
                            </m:rPr>
                            <a:rPr lang="fr-FR" sz="2800" b="1" i="0">
                              <a:latin typeface="Comic Sans MS" panose="030F0702030302020204" pitchFamily="66" charset="0"/>
                            </a:rPr>
                            <m:t>N</m:t>
                          </m:r>
                        </m:e>
                        <m:sub>
                          <m:r>
                            <m:rPr>
                              <m:nor/>
                            </m:rPr>
                            <a:rPr lang="fr-FR" sz="2800" b="1" i="0">
                              <a:latin typeface="Comic Sans MS" panose="030F0702030302020204" pitchFamily="66" charset="0"/>
                            </a:rPr>
                            <m:t>0</m:t>
                          </m:r>
                        </m:sub>
                      </m:sSub>
                      <m:r>
                        <m:rPr>
                          <m:nor/>
                        </m:rPr>
                        <a:rPr lang="fr-FR" sz="2800" b="0" i="0" smtClean="0">
                          <a:latin typeface="Comic Sans MS" panose="030F0702030302020204" pitchFamily="66" charset="0"/>
                        </a:rPr>
                        <m:t>.</m:t>
                      </m:r>
                      <m:sSup>
                        <m:sSupPr>
                          <m:ctrlPr>
                            <a:rPr lang="fr-FR" sz="2800" b="1" i="1">
                              <a:latin typeface="Cambria Math" panose="02040503050406030204" pitchFamily="18" charset="0"/>
                            </a:rPr>
                          </m:ctrlPr>
                        </m:sSupPr>
                        <m:e>
                          <m:r>
                            <m:rPr>
                              <m:nor/>
                            </m:rPr>
                            <a:rPr lang="fr-FR" sz="2800" b="1" i="0">
                              <a:latin typeface="Comic Sans MS" panose="030F0702030302020204" pitchFamily="66" charset="0"/>
                            </a:rPr>
                            <m:t>e</m:t>
                          </m:r>
                        </m:e>
                        <m:sup>
                          <m:r>
                            <m:rPr>
                              <m:nor/>
                            </m:rPr>
                            <a:rPr lang="fr-FR" sz="2800" b="1" i="0">
                              <a:latin typeface="Comic Sans MS" panose="030F0702030302020204" pitchFamily="66" charset="0"/>
                            </a:rPr>
                            <m:t>−</m:t>
                          </m:r>
                          <m:r>
                            <m:rPr>
                              <m:nor/>
                            </m:rPr>
                            <a:rPr lang="fr-FR" sz="2800" b="1" i="0">
                              <a:latin typeface="Symbol" panose="05050102010706020507" pitchFamily="18" charset="2"/>
                            </a:rPr>
                            <m:t>l</m:t>
                          </m:r>
                          <m:r>
                            <m:rPr>
                              <m:nor/>
                            </m:rPr>
                            <a:rPr lang="fr-FR" sz="2800" b="1" i="0">
                              <a:latin typeface="Comic Sans MS" panose="030F0702030302020204" pitchFamily="66" charset="0"/>
                            </a:rPr>
                            <m:t>.</m:t>
                          </m:r>
                          <m:r>
                            <m:rPr>
                              <m:nor/>
                            </m:rPr>
                            <a:rPr lang="fr-FR" sz="2800" b="1" i="0">
                              <a:latin typeface="Comic Sans MS" panose="030F0702030302020204" pitchFamily="66" charset="0"/>
                            </a:rPr>
                            <m:t>t</m:t>
                          </m:r>
                        </m:sup>
                      </m:sSup>
                      <m:r>
                        <m:rPr>
                          <m:nor/>
                        </m:rPr>
                        <a:rPr lang="fr-FR" sz="2800" b="0" i="0" smtClean="0">
                          <a:latin typeface="Cambria Math" panose="02040503050406030204" pitchFamily="18" charset="0"/>
                        </a:rPr>
                        <m:t> </m:t>
                      </m:r>
                      <m:r>
                        <m:rPr>
                          <m:nor/>
                        </m:rPr>
                        <a:rPr lang="fr-FR" sz="2800" b="0" i="0" smtClean="0">
                          <a:latin typeface="Comic Sans MS" panose="030F0702030302020204" pitchFamily="66" charset="0"/>
                        </a:rPr>
                        <m:t>= </m:t>
                      </m:r>
                      <m:sSub>
                        <m:sSubPr>
                          <m:ctrlPr>
                            <a:rPr lang="fr-FR" sz="2800" b="1" i="1">
                              <a:latin typeface="Cambria Math" panose="02040503050406030204" pitchFamily="18" charset="0"/>
                            </a:rPr>
                          </m:ctrlPr>
                        </m:sSubPr>
                        <m:e>
                          <m:r>
                            <m:rPr>
                              <m:nor/>
                            </m:rPr>
                            <a:rPr lang="fr-FR" sz="2800" b="1" i="0" smtClean="0">
                              <a:latin typeface="Comic Sans MS" panose="030F0702030302020204" pitchFamily="66" charset="0"/>
                            </a:rPr>
                            <m:t>A</m:t>
                          </m:r>
                        </m:e>
                        <m:sub>
                          <m:r>
                            <m:rPr>
                              <m:nor/>
                            </m:rPr>
                            <a:rPr lang="fr-FR" sz="2800" b="1" i="0">
                              <a:latin typeface="Comic Sans MS" panose="030F0702030302020204" pitchFamily="66" charset="0"/>
                            </a:rPr>
                            <m:t>0</m:t>
                          </m:r>
                        </m:sub>
                      </m:sSub>
                      <m:r>
                        <m:rPr>
                          <m:nor/>
                        </m:rPr>
                        <a:rPr lang="fr-FR" sz="2800" b="1" i="0">
                          <a:latin typeface="Comic Sans MS" panose="030F0702030302020204" pitchFamily="66" charset="0"/>
                        </a:rPr>
                        <m:t>.</m:t>
                      </m:r>
                      <m:sSup>
                        <m:sSupPr>
                          <m:ctrlPr>
                            <a:rPr lang="fr-FR" sz="2800" b="1" i="1">
                              <a:latin typeface="Cambria Math" panose="02040503050406030204" pitchFamily="18" charset="0"/>
                            </a:rPr>
                          </m:ctrlPr>
                        </m:sSupPr>
                        <m:e>
                          <m:r>
                            <m:rPr>
                              <m:nor/>
                            </m:rPr>
                            <a:rPr lang="fr-FR" sz="2800" b="1" i="0">
                              <a:latin typeface="Comic Sans MS" panose="030F0702030302020204" pitchFamily="66" charset="0"/>
                            </a:rPr>
                            <m:t>e</m:t>
                          </m:r>
                        </m:e>
                        <m:sup>
                          <m:r>
                            <m:rPr>
                              <m:nor/>
                            </m:rPr>
                            <a:rPr lang="fr-FR" sz="2800" b="1" i="0">
                              <a:latin typeface="Comic Sans MS" panose="030F0702030302020204" pitchFamily="66" charset="0"/>
                            </a:rPr>
                            <m:t>−</m:t>
                          </m:r>
                          <m:r>
                            <m:rPr>
                              <m:nor/>
                            </m:rPr>
                            <a:rPr lang="fr-FR" sz="2800" b="1" i="0">
                              <a:latin typeface="Symbol" panose="05050102010706020507" pitchFamily="18" charset="2"/>
                            </a:rPr>
                            <m:t>l</m:t>
                          </m:r>
                          <m:r>
                            <m:rPr>
                              <m:nor/>
                            </m:rPr>
                            <a:rPr lang="fr-FR" sz="2800" b="1" i="0">
                              <a:latin typeface="Comic Sans MS" panose="030F0702030302020204" pitchFamily="66" charset="0"/>
                            </a:rPr>
                            <m:t>.</m:t>
                          </m:r>
                          <m:r>
                            <m:rPr>
                              <m:nor/>
                            </m:rPr>
                            <a:rPr lang="fr-FR" sz="2800" b="1" i="0">
                              <a:latin typeface="Comic Sans MS" panose="030F0702030302020204" pitchFamily="66" charset="0"/>
                            </a:rPr>
                            <m:t>t</m:t>
                          </m:r>
                        </m:sup>
                      </m:sSup>
                    </m:oMath>
                  </m:oMathPara>
                </a14:m>
                <a:endParaRPr lang="fr-FR" sz="2800" dirty="0">
                  <a:latin typeface="Comic Sans MS" panose="030F0702030302020204" pitchFamily="66" charset="0"/>
                </a:endParaRPr>
              </a:p>
            </p:txBody>
          </p:sp>
        </mc:Choice>
        <mc:Fallback xmlns="">
          <p:sp>
            <p:nvSpPr>
              <p:cNvPr id="14" name="ZoneTexte 13">
                <a:extLst>
                  <a:ext uri="{FF2B5EF4-FFF2-40B4-BE49-F238E27FC236}">
                    <a16:creationId xmlns:a16="http://schemas.microsoft.com/office/drawing/2014/main" id="{92CAB0A7-9DF8-0220-D462-4FAE648DF9C0}"/>
                  </a:ext>
                </a:extLst>
              </p:cNvPr>
              <p:cNvSpPr txBox="1">
                <a:spLocks noRot="1" noChangeAspect="1" noMove="1" noResize="1" noEditPoints="1" noAdjustHandles="1" noChangeArrowheads="1" noChangeShapeType="1" noTextEdit="1"/>
              </p:cNvSpPr>
              <p:nvPr/>
            </p:nvSpPr>
            <p:spPr>
              <a:xfrm>
                <a:off x="0" y="4017105"/>
                <a:ext cx="12192000" cy="1162691"/>
              </a:xfrm>
              <a:prstGeom prst="rect">
                <a:avLst/>
              </a:prstGeom>
              <a:blipFill>
                <a:blip r:embed="rId3"/>
                <a:stretch>
                  <a:fillRect/>
                </a:stretch>
              </a:blipFill>
            </p:spPr>
            <p:txBody>
              <a:bodyPr/>
              <a:lstStyle/>
              <a:p>
                <a:r>
                  <a:rPr lang="fr-FR">
                    <a:noFill/>
                  </a:rPr>
                  <a:t> </a:t>
                </a:r>
              </a:p>
            </p:txBody>
          </p:sp>
        </mc:Fallback>
      </mc:AlternateContent>
      <p:sp>
        <p:nvSpPr>
          <p:cNvPr id="22" name="ZoneTexte 21">
            <a:extLst>
              <a:ext uri="{FF2B5EF4-FFF2-40B4-BE49-F238E27FC236}">
                <a16:creationId xmlns:a16="http://schemas.microsoft.com/office/drawing/2014/main" id="{5451F0C2-15E0-2EC1-929F-B8D11C031FF8}"/>
              </a:ext>
            </a:extLst>
          </p:cNvPr>
          <p:cNvSpPr txBox="1"/>
          <p:nvPr/>
        </p:nvSpPr>
        <p:spPr>
          <a:xfrm>
            <a:off x="-2" y="5527101"/>
            <a:ext cx="12192001" cy="646331"/>
          </a:xfrm>
          <a:prstGeom prst="rect">
            <a:avLst/>
          </a:prstGeom>
          <a:noFill/>
        </p:spPr>
        <p:txBody>
          <a:bodyPr wrap="square">
            <a:spAutoFit/>
          </a:bodyPr>
          <a:lstStyle/>
          <a:p>
            <a:pPr algn="just"/>
            <a:r>
              <a:rPr lang="fr-FR" sz="2800" b="1" dirty="0">
                <a:effectLst/>
                <a:latin typeface="Comic Sans MS" panose="030F0702030302020204" pitchFamily="66" charset="0"/>
                <a:ea typeface="Times New Roman" panose="02020603050405020304" pitchFamily="18" charset="0"/>
              </a:rPr>
              <a:t>A</a:t>
            </a:r>
            <a:r>
              <a:rPr lang="fr-FR" sz="2800" b="1" baseline="-25000" dirty="0">
                <a:effectLst/>
                <a:latin typeface="Comic Sans MS" panose="030F0702030302020204" pitchFamily="66" charset="0"/>
                <a:ea typeface="Times New Roman" panose="02020603050405020304" pitchFamily="18" charset="0"/>
              </a:rPr>
              <a:t>0</a:t>
            </a:r>
            <a:r>
              <a:rPr lang="fr-FR" sz="2800" b="1" dirty="0">
                <a:effectLst/>
                <a:latin typeface="Comic Sans MS" panose="030F0702030302020204" pitchFamily="66" charset="0"/>
                <a:ea typeface="Times New Roman" panose="02020603050405020304" pitchFamily="18" charset="0"/>
              </a:rPr>
              <a:t> = </a:t>
            </a:r>
            <a:r>
              <a:rPr lang="fr-FR" sz="3600" b="1" dirty="0">
                <a:effectLst/>
                <a:latin typeface="Symbol" panose="05050102010706020507" pitchFamily="18" charset="2"/>
                <a:ea typeface="Times New Roman" panose="02020603050405020304" pitchFamily="18" charset="0"/>
              </a:rPr>
              <a:t>l</a:t>
            </a:r>
            <a:r>
              <a:rPr lang="fr-FR" sz="2800" b="1" dirty="0">
                <a:effectLst/>
                <a:latin typeface="Comic Sans MS" panose="030F0702030302020204" pitchFamily="66" charset="0"/>
                <a:ea typeface="Times New Roman" panose="02020603050405020304" pitchFamily="18" charset="0"/>
              </a:rPr>
              <a:t>.N</a:t>
            </a:r>
            <a:r>
              <a:rPr lang="fr-FR" sz="2800" b="1" baseline="-25000" dirty="0">
                <a:effectLst/>
                <a:latin typeface="Comic Sans MS" panose="030F0702030302020204" pitchFamily="66" charset="0"/>
                <a:ea typeface="Times New Roman" panose="02020603050405020304" pitchFamily="18" charset="0"/>
              </a:rPr>
              <a:t>0</a:t>
            </a:r>
            <a:r>
              <a:rPr lang="fr-FR" sz="2800" b="1" dirty="0">
                <a:effectLst/>
                <a:latin typeface="Comic Sans MS" panose="030F0702030302020204" pitchFamily="66" charset="0"/>
                <a:ea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rPr>
              <a:t>étant l'activité de l'échantillon à l'instant initial.</a:t>
            </a:r>
            <a:endParaRPr lang="fr-F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2985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Picture 3">
            <a:extLst>
              <a:ext uri="{FF2B5EF4-FFF2-40B4-BE49-F238E27FC236}">
                <a16:creationId xmlns:a16="http://schemas.microsoft.com/office/drawing/2014/main" id="{649298B1-8481-93A1-033A-D963F612B0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tx1"/>
          </a:solidFill>
          <a:ln>
            <a:noFill/>
          </a:ln>
          <a:effectLst/>
        </p:spPr>
      </p:pic>
      <p:sp>
        <p:nvSpPr>
          <p:cNvPr id="4" name="ZoneTexte 3">
            <a:extLst>
              <a:ext uri="{FF2B5EF4-FFF2-40B4-BE49-F238E27FC236}">
                <a16:creationId xmlns:a16="http://schemas.microsoft.com/office/drawing/2014/main" id="{E588BB42-BC91-DD97-2395-139B67A6498A}"/>
              </a:ext>
            </a:extLst>
          </p:cNvPr>
          <p:cNvSpPr txBox="1"/>
          <p:nvPr/>
        </p:nvSpPr>
        <p:spPr>
          <a:xfrm>
            <a:off x="0" y="0"/>
            <a:ext cx="12192000" cy="1077218"/>
          </a:xfrm>
          <a:prstGeom prst="rect">
            <a:avLst/>
          </a:prstGeom>
          <a:noFill/>
        </p:spPr>
        <p:txBody>
          <a:bodyPr wrap="square">
            <a:spAutoFit/>
          </a:bodyPr>
          <a:lstStyle/>
          <a:p>
            <a:pPr marL="0" indent="0" algn="ctr">
              <a:buNone/>
            </a:pPr>
            <a:r>
              <a:rPr lang="fr-FR" sz="3200" b="1" dirty="0">
                <a:solidFill>
                  <a:srgbClr val="FF0000"/>
                </a:solidFill>
                <a:latin typeface="Comic Sans MS" pitchFamily="66" charset="0"/>
              </a:rPr>
              <a:t>Evolution temporelle de l'activité</a:t>
            </a:r>
          </a:p>
          <a:p>
            <a:pPr marL="0" indent="0" algn="ctr">
              <a:buNone/>
            </a:pPr>
            <a:r>
              <a:rPr lang="fr-FR" sz="3200" b="1" dirty="0">
                <a:solidFill>
                  <a:srgbClr val="FF0000"/>
                </a:solidFill>
                <a:latin typeface="Comic Sans MS" pitchFamily="66" charset="0"/>
              </a:rPr>
              <a:t>A(t) d'un échantillon radioactif</a:t>
            </a:r>
          </a:p>
        </p:txBody>
      </p:sp>
      <p:pic>
        <p:nvPicPr>
          <p:cNvPr id="5" name="Image 4">
            <a:extLst>
              <a:ext uri="{FF2B5EF4-FFF2-40B4-BE49-F238E27FC236}">
                <a16:creationId xmlns:a16="http://schemas.microsoft.com/office/drawing/2014/main" id="{FB84EC23-9206-BCBC-7BAA-C2D1F6A79253}"/>
              </a:ext>
            </a:extLst>
          </p:cNvPr>
          <p:cNvPicPr>
            <a:picLocks noChangeAspect="1"/>
          </p:cNvPicPr>
          <p:nvPr/>
        </p:nvPicPr>
        <p:blipFill>
          <a:blip r:embed="rId3"/>
          <a:stretch>
            <a:fillRect/>
          </a:stretch>
        </p:blipFill>
        <p:spPr>
          <a:xfrm>
            <a:off x="4617592" y="2636451"/>
            <a:ext cx="2956816" cy="792549"/>
          </a:xfrm>
          <a:prstGeom prst="rect">
            <a:avLst/>
          </a:prstGeom>
        </p:spPr>
      </p:pic>
      <p:pic>
        <p:nvPicPr>
          <p:cNvPr id="7" name="Image 6">
            <a:extLst>
              <a:ext uri="{FF2B5EF4-FFF2-40B4-BE49-F238E27FC236}">
                <a16:creationId xmlns:a16="http://schemas.microsoft.com/office/drawing/2014/main" id="{0667A7F8-3E98-F3EF-2E2A-261270FA8E92}"/>
              </a:ext>
            </a:extLst>
          </p:cNvPr>
          <p:cNvPicPr>
            <a:picLocks noChangeAspect="1"/>
          </p:cNvPicPr>
          <p:nvPr/>
        </p:nvPicPr>
        <p:blipFill>
          <a:blip r:embed="rId4"/>
          <a:stretch>
            <a:fillRect/>
          </a:stretch>
        </p:blipFill>
        <p:spPr>
          <a:xfrm>
            <a:off x="5675339" y="3715811"/>
            <a:ext cx="841321" cy="908383"/>
          </a:xfrm>
          <a:prstGeom prst="rect">
            <a:avLst/>
          </a:prstGeom>
        </p:spPr>
      </p:pic>
      <p:pic>
        <p:nvPicPr>
          <p:cNvPr id="11" name="Image 10">
            <a:extLst>
              <a:ext uri="{FF2B5EF4-FFF2-40B4-BE49-F238E27FC236}">
                <a16:creationId xmlns:a16="http://schemas.microsoft.com/office/drawing/2014/main" id="{AD2396CA-E759-6099-9464-E48C68FEA4B7}"/>
              </a:ext>
            </a:extLst>
          </p:cNvPr>
          <p:cNvPicPr>
            <a:picLocks noChangeAspect="1"/>
          </p:cNvPicPr>
          <p:nvPr/>
        </p:nvPicPr>
        <p:blipFill>
          <a:blip r:embed="rId5"/>
          <a:stretch>
            <a:fillRect/>
          </a:stretch>
        </p:blipFill>
        <p:spPr>
          <a:xfrm>
            <a:off x="4486515" y="1584467"/>
            <a:ext cx="3218967" cy="609653"/>
          </a:xfrm>
          <a:prstGeom prst="rect">
            <a:avLst/>
          </a:prstGeom>
        </p:spPr>
      </p:pic>
    </p:spTree>
    <p:extLst>
      <p:ext uri="{BB962C8B-B14F-4D97-AF65-F5344CB8AC3E}">
        <p14:creationId xmlns:p14="http://schemas.microsoft.com/office/powerpoint/2010/main" val="19082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B54AE7C9-2EC4-F2F2-DFC4-24B84FF2E49B}"/>
              </a:ext>
            </a:extLst>
          </p:cNvPr>
          <p:cNvSpPr txBox="1"/>
          <p:nvPr/>
        </p:nvSpPr>
        <p:spPr>
          <a:xfrm>
            <a:off x="0" y="835744"/>
            <a:ext cx="12192000" cy="4893647"/>
          </a:xfrm>
          <a:prstGeom prst="rect">
            <a:avLst/>
          </a:prstGeom>
          <a:noFill/>
        </p:spPr>
        <p:txBody>
          <a:bodyPr wrap="square">
            <a:spAutoFit/>
          </a:bodyPr>
          <a:lstStyle/>
          <a:p>
            <a:pPr marL="0" indent="0" algn="just">
              <a:buNone/>
            </a:pPr>
            <a:r>
              <a:rPr lang="fr-FR" sz="2400" dirty="0">
                <a:latin typeface="Comic Sans MS" pitchFamily="66" charset="0"/>
              </a:rPr>
              <a:t>Parmi deux échantillons différents ayant le même nombre initial de noyaux radioactifs, celui qui a la demi-vie la plus courte a une plus grande activité.</a:t>
            </a:r>
          </a:p>
          <a:p>
            <a:pPr marL="0" indent="0" algn="just">
              <a:buNone/>
            </a:pPr>
            <a:endParaRPr lang="fr-FR" sz="2400" dirty="0">
              <a:latin typeface="Comic Sans MS" pitchFamily="66" charset="0"/>
            </a:endParaRPr>
          </a:p>
          <a:p>
            <a:pPr marL="0" indent="0" algn="just">
              <a:buNone/>
            </a:pPr>
            <a:r>
              <a:rPr lang="fr-FR" sz="2400" dirty="0">
                <a:latin typeface="Comic Sans MS" pitchFamily="66" charset="0"/>
              </a:rPr>
              <a:t>On peut citer quelques exemples de valeurs de l'activité pour des sources différentes:</a:t>
            </a:r>
          </a:p>
          <a:p>
            <a:pPr marL="0" indent="0" algn="just">
              <a:buNone/>
            </a:pPr>
            <a:endParaRPr lang="fr-FR" sz="2400" dirty="0">
              <a:latin typeface="Comic Sans MS" pitchFamily="66" charset="0"/>
            </a:endParaRPr>
          </a:p>
          <a:p>
            <a:pPr lvl="1" indent="511175" algn="just">
              <a:buFont typeface="Wingdings" pitchFamily="2" charset="2"/>
              <a:buNone/>
            </a:pPr>
            <a:r>
              <a:rPr lang="fr-FR" sz="2400" dirty="0">
                <a:latin typeface="Comic Sans MS" pitchFamily="66" charset="0"/>
              </a:rPr>
              <a:t>- 1L d'eau a une activité de 10Bq</a:t>
            </a:r>
          </a:p>
          <a:p>
            <a:pPr lvl="1" indent="511175" algn="just">
              <a:buFont typeface="Wingdings" pitchFamily="2" charset="2"/>
              <a:buNone/>
            </a:pPr>
            <a:r>
              <a:rPr lang="fr-FR" sz="2400" dirty="0">
                <a:latin typeface="Comic Sans MS" pitchFamily="66" charset="0"/>
              </a:rPr>
              <a:t>- 1kg de granit a une activité de 1000Bq</a:t>
            </a:r>
          </a:p>
          <a:p>
            <a:pPr lvl="1" indent="511175" algn="just">
              <a:buFont typeface="Wingdings" pitchFamily="2" charset="2"/>
              <a:buNone/>
            </a:pPr>
            <a:r>
              <a:rPr lang="fr-FR" sz="2400" dirty="0">
                <a:latin typeface="Comic Sans MS" pitchFamily="66" charset="0"/>
              </a:rPr>
              <a:t>- Un homme de 70 kg a une activité de 10 000Bq</a:t>
            </a:r>
          </a:p>
          <a:p>
            <a:pPr lvl="1" indent="511175" algn="just">
              <a:buFont typeface="Wingdings" pitchFamily="2" charset="2"/>
              <a:buNone/>
            </a:pPr>
            <a:r>
              <a:rPr lang="fr-FR" sz="2400" dirty="0">
                <a:latin typeface="Comic Sans MS" pitchFamily="66" charset="0"/>
              </a:rPr>
              <a:t>- 1kg d'uranium a une activité de 26.10</a:t>
            </a:r>
            <a:r>
              <a:rPr lang="fr-FR" sz="2400" baseline="30000" dirty="0">
                <a:latin typeface="Comic Sans MS" pitchFamily="66" charset="0"/>
              </a:rPr>
              <a:t>6</a:t>
            </a:r>
            <a:r>
              <a:rPr lang="fr-FR" sz="2400" dirty="0">
                <a:latin typeface="Comic Sans MS" pitchFamily="66" charset="0"/>
              </a:rPr>
              <a:t>Bq</a:t>
            </a:r>
          </a:p>
          <a:p>
            <a:pPr lvl="1" indent="511175" algn="just">
              <a:buFont typeface="Wingdings" pitchFamily="2" charset="2"/>
              <a:buNone/>
            </a:pPr>
            <a:r>
              <a:rPr lang="fr-FR" sz="2400" dirty="0">
                <a:latin typeface="Comic Sans MS" pitchFamily="66" charset="0"/>
              </a:rPr>
              <a:t>- 1g de plutonium a une activité de 2.10</a:t>
            </a:r>
            <a:r>
              <a:rPr lang="fr-FR" sz="2400" baseline="30000" dirty="0">
                <a:latin typeface="Comic Sans MS" pitchFamily="66" charset="0"/>
              </a:rPr>
              <a:t>9</a:t>
            </a:r>
            <a:r>
              <a:rPr lang="fr-FR" sz="2400" dirty="0">
                <a:latin typeface="Comic Sans MS" pitchFamily="66" charset="0"/>
              </a:rPr>
              <a:t>Bq</a:t>
            </a:r>
          </a:p>
          <a:p>
            <a:pPr algn="just"/>
            <a:endParaRPr lang="fr-FR" sz="2400" dirty="0">
              <a:latin typeface="Comic Sans MS" pitchFamily="66" charset="0"/>
            </a:endParaRPr>
          </a:p>
          <a:p>
            <a:pPr marL="0" indent="0" algn="just">
              <a:buNone/>
            </a:pPr>
            <a:r>
              <a:rPr lang="fr-FR" sz="2400" dirty="0">
                <a:latin typeface="Comic Sans MS" pitchFamily="66" charset="0"/>
              </a:rPr>
              <a:t>Le curie (Ci) est aussi une unité de la mesure de l'activité (1Ci=3,7.10</a:t>
            </a:r>
            <a:r>
              <a:rPr lang="fr-FR" sz="2400" baseline="30000" dirty="0">
                <a:latin typeface="Comic Sans MS" pitchFamily="66" charset="0"/>
              </a:rPr>
              <a:t>10</a:t>
            </a:r>
            <a:r>
              <a:rPr lang="fr-FR" sz="2400" dirty="0">
                <a:latin typeface="Comic Sans MS" pitchFamily="66" charset="0"/>
              </a:rPr>
              <a:t>Bq).</a:t>
            </a:r>
          </a:p>
        </p:txBody>
      </p:sp>
    </p:spTree>
    <p:extLst>
      <p:ext uri="{BB962C8B-B14F-4D97-AF65-F5344CB8AC3E}">
        <p14:creationId xmlns:p14="http://schemas.microsoft.com/office/powerpoint/2010/main" val="297023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D9852C4-B74E-2F0B-8317-8EB894084558}"/>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Applications - Datation au Carbone 14</a:t>
            </a:r>
            <a:endParaRPr lang="fr-FR" sz="3200"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03E2715F-8DCC-26EC-A488-3A7BDF4E1EFE}"/>
                  </a:ext>
                </a:extLst>
              </p:cNvPr>
              <p:cNvSpPr txBox="1"/>
              <p:nvPr/>
            </p:nvSpPr>
            <p:spPr>
              <a:xfrm>
                <a:off x="0" y="522859"/>
                <a:ext cx="12192000" cy="6360203"/>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Le carbone</a:t>
                </a:r>
                <a:r>
                  <a:rPr lang="fr-FR" sz="2400" b="1" dirty="0"/>
                  <a:t> </a:t>
                </a:r>
                <a14:m>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1</m:t>
                          </m:r>
                          <m:r>
                            <m:rPr>
                              <m:nor/>
                            </m:rPr>
                            <a:rPr lang="fr-FR" sz="2400" b="1" i="0" smtClean="0">
                              <a:latin typeface="Comic Sans MS" panose="030F0702030302020204" pitchFamily="66" charset="0"/>
                            </a:rPr>
                            <m:t>4</m:t>
                          </m:r>
                        </m:e>
                      </m:mr>
                      <m:mr>
                        <m:e>
                          <m:r>
                            <m:rPr>
                              <m:nor/>
                            </m:rPr>
                            <a:rPr lang="fr-FR" sz="2400" b="1" i="0" smtClean="0">
                              <a:latin typeface="Comic Sans MS" panose="030F0702030302020204" pitchFamily="66" charset="0"/>
                            </a:rPr>
                            <m:t>6</m:t>
                          </m:r>
                        </m:e>
                      </m:mr>
                    </m:m>
                    <m:r>
                      <m:rPr>
                        <m:nor/>
                      </m:rPr>
                      <a:rPr lang="fr-FR" sz="2400" b="1" i="0" smtClean="0">
                        <a:latin typeface="Comic Sans MS" panose="030F0702030302020204" pitchFamily="66" charset="0"/>
                      </a:rPr>
                      <m:t>C</m:t>
                    </m:r>
                  </m:oMath>
                </a14:m>
                <a:r>
                  <a:rPr lang="fr-FR" sz="2400" dirty="0">
                    <a:effectLst/>
                    <a:latin typeface="Comic Sans MS" panose="030F0702030302020204" pitchFamily="66" charset="0"/>
                    <a:ea typeface="Times New Roman" panose="02020603050405020304" pitchFamily="18" charset="0"/>
                  </a:rPr>
                  <a:t> est un isotope radioactif du carbone présent en infime quantité dans l'atmosphère.</a:t>
                </a:r>
              </a:p>
              <a:p>
                <a:pPr algn="just"/>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carbone 14 émet un rayonnement de type </a:t>
                </a:r>
                <a:r>
                  <a:rPr lang="fr-FR" sz="32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2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r>
                  <a:rPr lang="fr-FR" sz="2400" dirty="0">
                    <a:effectLst/>
                    <a:latin typeface="Comic Sans MS" panose="030F0702030302020204" pitchFamily="66" charset="0"/>
                    <a:ea typeface="Times New Roman" panose="02020603050405020304" pitchFamily="18" charset="0"/>
                  </a:rPr>
                  <a:t>Il se transforme alors en azote 14 </a:t>
                </a:r>
                <a14:m>
                  <m:oMath xmlns:m="http://schemas.openxmlformats.org/officeDocument/2006/math">
                    <m:m>
                      <m:mPr>
                        <m:mcs>
                          <m:mc>
                            <m:mcPr>
                              <m:count m:val="1"/>
                              <m:mcJc m:val="center"/>
                            </m:mcPr>
                          </m:mc>
                        </m:mcs>
                        <m:ctrlPr>
                          <a:rPr lang="fr-FR" sz="2400" b="1" i="1" smtClean="0">
                            <a:latin typeface="Cambria Math" panose="02040503050406030204" pitchFamily="18" charset="0"/>
                          </a:rPr>
                        </m:ctrlPr>
                      </m:mPr>
                      <m:mr>
                        <m:e>
                          <m:r>
                            <m:rPr>
                              <m:nor/>
                              <m:brk m:alnAt="7"/>
                            </m:rPr>
                            <a:rPr lang="fr-FR" sz="2400" b="1" i="0" smtClean="0">
                              <a:latin typeface="Comic Sans MS" panose="030F0702030302020204" pitchFamily="66" charset="0"/>
                            </a:rPr>
                            <m:t>1</m:t>
                          </m:r>
                          <m:r>
                            <m:rPr>
                              <m:nor/>
                            </m:rPr>
                            <a:rPr lang="fr-FR" sz="2400" b="1" i="0" smtClean="0">
                              <a:latin typeface="Comic Sans MS" panose="030F0702030302020204" pitchFamily="66" charset="0"/>
                            </a:rPr>
                            <m:t>4</m:t>
                          </m:r>
                        </m:e>
                      </m:mr>
                      <m:mr>
                        <m:e>
                          <m:r>
                            <m:rPr>
                              <m:nor/>
                            </m:rPr>
                            <a:rPr lang="fr-FR" sz="2400" b="1" i="0" smtClean="0">
                              <a:latin typeface="Comic Sans MS" panose="030F0702030302020204" pitchFamily="66" charset="0"/>
                            </a:rPr>
                            <m:t>7</m:t>
                          </m:r>
                        </m:e>
                      </m:mr>
                    </m:m>
                    <m:r>
                      <m:rPr>
                        <m:nor/>
                      </m:rPr>
                      <a:rPr lang="fr-FR" sz="2400" b="1" i="0" smtClean="0">
                        <a:latin typeface="Comic Sans MS" panose="030F0702030302020204" pitchFamily="66" charset="0"/>
                      </a:rPr>
                      <m:t>N</m:t>
                    </m:r>
                  </m:oMath>
                </a14:m>
                <a:r>
                  <a:rPr lang="fr-FR" sz="2400" dirty="0">
                    <a:effectLst/>
                    <a:latin typeface="Comic Sans MS" panose="030F0702030302020204" pitchFamily="66" charset="0"/>
                    <a:ea typeface="Times New Roman" panose="02020603050405020304" pitchFamily="18" charset="0"/>
                  </a:rPr>
                  <a:t> suivant la réaction: </a:t>
                </a:r>
                <a:endParaRPr lang="fr-FR" sz="2400" dirty="0">
                  <a:effectLst/>
                  <a:latin typeface="Times New Roman" panose="02020603050405020304" pitchFamily="18" charset="0"/>
                  <a:ea typeface="Times New Roman" panose="02020603050405020304" pitchFamily="18" charset="0"/>
                </a:endParaRPr>
              </a:p>
              <a:p>
                <a:pPr algn="ctr"/>
                <a:r>
                  <a:rPr lang="fr-FR" sz="2400" dirty="0">
                    <a:effectLst/>
                    <a:latin typeface="Comic Sans MS" panose="030F0702030302020204" pitchFamily="66" charset="0"/>
                    <a:ea typeface="Times New Roman" panose="02020603050405020304" pitchFamily="18" charset="0"/>
                  </a:rPr>
                  <a:t> </a:t>
                </a:r>
                <a14:m>
                  <m:oMath xmlns:m="http://schemas.openxmlformats.org/officeDocument/2006/math">
                    <m:m>
                      <m:mPr>
                        <m:mcs>
                          <m:mc>
                            <m:mcPr>
                              <m:count m:val="1"/>
                              <m:mcJc m:val="center"/>
                            </m:mcPr>
                          </m:mc>
                        </m:mcs>
                        <m:ctrlPr>
                          <a:rPr lang="fr-FR" sz="2800" b="1" i="1" smtClean="0">
                            <a:latin typeface="Cambria Math" panose="02040503050406030204" pitchFamily="18" charset="0"/>
                          </a:rPr>
                        </m:ctrlPr>
                      </m:mPr>
                      <m:mr>
                        <m:e>
                          <m:r>
                            <m:rPr>
                              <m:nor/>
                              <m:brk m:alnAt="7"/>
                            </m:rPr>
                            <a:rPr lang="fr-FR" sz="2800" b="1" i="0" smtClean="0">
                              <a:latin typeface="Comic Sans MS" panose="030F0702030302020204" pitchFamily="66" charset="0"/>
                            </a:rPr>
                            <m:t>1</m:t>
                          </m:r>
                          <m:r>
                            <m:rPr>
                              <m:nor/>
                            </m:rPr>
                            <a:rPr lang="fr-FR" sz="2800" b="1" i="0" smtClean="0">
                              <a:latin typeface="Comic Sans MS" panose="030F0702030302020204" pitchFamily="66" charset="0"/>
                            </a:rPr>
                            <m:t>4</m:t>
                          </m:r>
                        </m:e>
                      </m:mr>
                      <m:mr>
                        <m:e>
                          <m:r>
                            <m:rPr>
                              <m:nor/>
                            </m:rPr>
                            <a:rPr lang="fr-FR" sz="2800" b="1" i="0" smtClean="0">
                              <a:latin typeface="Comic Sans MS" panose="030F0702030302020204" pitchFamily="66" charset="0"/>
                            </a:rPr>
                            <m:t>6</m:t>
                          </m:r>
                        </m:e>
                      </m:mr>
                    </m:m>
                    <m:r>
                      <m:rPr>
                        <m:nor/>
                      </m:rPr>
                      <a:rPr lang="fr-FR" sz="2800" b="1" i="0" smtClean="0">
                        <a:latin typeface="Comic Sans MS" panose="030F0702030302020204" pitchFamily="66" charset="0"/>
                      </a:rPr>
                      <m:t>C</m:t>
                    </m:r>
                    <m:r>
                      <m:rPr>
                        <m:nor/>
                      </m:rPr>
                      <a:rPr lang="fr-FR" sz="2800" b="1" i="0" smtClean="0">
                        <a:latin typeface="Comic Sans MS" panose="030F0702030302020204" pitchFamily="66" charset="0"/>
                      </a:rPr>
                      <m:t>  </m:t>
                    </m:r>
                    <m:groupChr>
                      <m:groupChrPr>
                        <m:chr m:val="→"/>
                        <m:vertJc m:val="bot"/>
                        <m:ctrlPr>
                          <a:rPr lang="fr-FR" sz="2800" b="1" i="1" smtClean="0">
                            <a:latin typeface="Cambria Math" panose="02040503050406030204" pitchFamily="18" charset="0"/>
                          </a:rPr>
                        </m:ctrlPr>
                      </m:groupChrPr>
                      <m:e>
                        <m:r>
                          <m:rPr>
                            <m:brk m:alnAt="2"/>
                          </m:rPr>
                          <a:rPr lang="fr-FR" sz="2800" b="1" i="1" smtClean="0">
                            <a:latin typeface="Cambria Math" panose="02040503050406030204" pitchFamily="18" charset="0"/>
                          </a:rPr>
                          <m:t> </m:t>
                        </m:r>
                        <m:r>
                          <a:rPr lang="fr-FR" sz="2800" b="1" i="1" smtClean="0">
                            <a:latin typeface="Cambria Math" panose="02040503050406030204" pitchFamily="18" charset="0"/>
                          </a:rPr>
                          <m:t>             </m:t>
                        </m:r>
                      </m:e>
                    </m:groupCh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1</m:t>
                          </m:r>
                          <m:r>
                            <m:rPr>
                              <m:nor/>
                            </m:rPr>
                            <a:rPr lang="fr-FR" sz="2800" b="1" i="0" smtClean="0">
                              <a:latin typeface="Comic Sans MS" panose="030F0702030302020204" pitchFamily="66" charset="0"/>
                            </a:rPr>
                            <m:t>4</m:t>
                          </m:r>
                        </m:e>
                      </m:mr>
                      <m:mr>
                        <m:e>
                          <m:r>
                            <m:rPr>
                              <m:nor/>
                            </m:rPr>
                            <a:rPr lang="fr-FR" sz="2800" b="1" i="0" smtClean="0">
                              <a:latin typeface="Comic Sans MS" panose="030F0702030302020204" pitchFamily="66" charset="0"/>
                            </a:rPr>
                            <m:t>7</m:t>
                          </m:r>
                        </m:e>
                      </m:mr>
                    </m:m>
                    <m:r>
                      <m:rPr>
                        <m:nor/>
                      </m:rPr>
                      <a:rPr lang="fr-FR" sz="2800" b="1" i="0" smtClean="0">
                        <a:latin typeface="Comic Sans MS" panose="030F0702030302020204" pitchFamily="66" charset="0"/>
                      </a:rPr>
                      <m:t>N</m:t>
                    </m:r>
                    <m:r>
                      <m:rPr>
                        <m:nor/>
                      </m:rPr>
                      <a:rPr lang="fr-FR" sz="2800" b="1" i="0" smtClean="0">
                        <a:latin typeface="Comic Sans MS" panose="030F0702030302020204" pitchFamily="66" charset="0"/>
                      </a:rPr>
                      <m:t> +</m:t>
                    </m: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−1</m:t>
                          </m:r>
                        </m:e>
                      </m:mr>
                    </m:m>
                    <m:r>
                      <m:rPr>
                        <m:nor/>
                      </m:rPr>
                      <a:rPr lang="fr-FR" sz="2800" b="1" i="0" smtClean="0">
                        <a:latin typeface="Comic Sans MS" panose="030F0702030302020204" pitchFamily="66" charset="0"/>
                      </a:rPr>
                      <m:t>e</m:t>
                    </m:r>
                    <m:r>
                      <m:rPr>
                        <m:nor/>
                      </m:rPr>
                      <a:rPr lang="fr-FR" sz="2800" b="1" i="0" smtClean="0">
                        <a:latin typeface="Comic Sans MS" panose="030F0702030302020204" pitchFamily="66" charset="0"/>
                      </a:rPr>
                      <m:t> + </m:t>
                    </m:r>
                    <m:r>
                      <m:rPr>
                        <m:nor/>
                      </m:rPr>
                      <a:rPr lang="fr-FR" sz="2800" b="1" dirty="0">
                        <a:latin typeface="Symbol" pitchFamily="18" charset="2"/>
                      </a:rPr>
                      <m:t>n</m:t>
                    </m:r>
                  </m:oMath>
                </a14:m>
                <a:r>
                  <a:rPr lang="fr-FR" sz="2800" b="1" baseline="30000" dirty="0">
                    <a:latin typeface="Symbol" pitchFamily="18" charset="2"/>
                  </a:rPr>
                  <a:t>*</a:t>
                </a:r>
                <a14:m>
                  <m:oMath xmlns:m="http://schemas.openxmlformats.org/officeDocument/2006/math">
                    <m:r>
                      <m:rPr>
                        <m:nor/>
                      </m:rPr>
                      <a:rPr lang="fr-FR" sz="2800" b="1">
                        <a:latin typeface="Comic Sans MS" panose="030F0702030302020204" pitchFamily="66" charset="0"/>
                      </a:rPr>
                      <m:t> + </m:t>
                    </m:r>
                    <m:r>
                      <m:rPr>
                        <m:nor/>
                      </m:rPr>
                      <a:rPr lang="fr-FR" sz="2800" b="1" dirty="0">
                        <a:latin typeface="Symbol" pitchFamily="18" charset="2"/>
                      </a:rPr>
                      <m:t>g</m:t>
                    </m:r>
                  </m:oMath>
                </a14:m>
                <a:endParaRPr lang="fr-FR" sz="2800" b="1" dirty="0">
                  <a:latin typeface="Comic Sans MS" pitchFamily="66" charset="0"/>
                </a:endParaRPr>
              </a:p>
              <a:p>
                <a:pPr algn="just"/>
                <a:endParaRPr lang="fr-FR" sz="12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Le carbone 14 a pour origine des particules cosmiques provenant principalement du soleil. Ces particules quand elles pénètrent dans la haute atmosphère brisent les noyaux qu'elles rencontrent. Dans la collision, des neutrons sont libérés. Ces neutrons rencontrent à leur tour un noyau d'azote de l'air. Ils s'introduisent dans ce noyau, provoquant l'expulsion d'un proton et une transmutation en carbone:</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 </a:t>
                </a:r>
                <a:endParaRPr lang="fr-FR" sz="2400" dirty="0">
                  <a:latin typeface="Comic Sans MS" panose="030F0702030302020204" pitchFamily="66" charset="0"/>
                  <a:ea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m>
                        <m:mPr>
                          <m:mcs>
                            <m:mc>
                              <m:mcPr>
                                <m:count m:val="1"/>
                                <m:mcJc m:val="center"/>
                              </m:mcPr>
                            </m:mc>
                          </m:mcs>
                          <m:ctrlPr>
                            <a:rPr lang="fr-FR" sz="2800" b="1" i="1">
                              <a:latin typeface="Cambria Math" panose="02040503050406030204" pitchFamily="18" charset="0"/>
                            </a:rPr>
                          </m:ctrlPr>
                        </m:mPr>
                        <m:mr>
                          <m:e>
                            <m:r>
                              <m:rPr>
                                <m:nor/>
                                <m:brk m:alnAt="7"/>
                              </m:rPr>
                              <a:rPr lang="fr-FR" sz="2800" b="1">
                                <a:latin typeface="Comic Sans MS" panose="030F0702030302020204" pitchFamily="66" charset="0"/>
                              </a:rPr>
                              <m:t>1</m:t>
                            </m:r>
                            <m:r>
                              <m:rPr>
                                <m:nor/>
                              </m:rPr>
                              <a:rPr lang="fr-FR" sz="2800" b="1">
                                <a:latin typeface="Comic Sans MS" panose="030F0702030302020204" pitchFamily="66" charset="0"/>
                              </a:rPr>
                              <m:t>4</m:t>
                            </m:r>
                          </m:e>
                        </m:mr>
                        <m:mr>
                          <m:e>
                            <m:r>
                              <m:rPr>
                                <m:nor/>
                              </m:rPr>
                              <a:rPr lang="fr-FR" sz="2800" b="1">
                                <a:latin typeface="Comic Sans MS" panose="030F0702030302020204" pitchFamily="66" charset="0"/>
                              </a:rPr>
                              <m:t>7</m:t>
                            </m:r>
                          </m:e>
                        </m:mr>
                      </m:m>
                      <m:r>
                        <m:rPr>
                          <m:nor/>
                        </m:rPr>
                        <a:rPr lang="fr-FR" sz="2800" b="1">
                          <a:latin typeface="Comic Sans MS" panose="030F0702030302020204" pitchFamily="66" charset="0"/>
                        </a:rPr>
                        <m:t>N</m:t>
                      </m:r>
                      <m:r>
                        <m:rPr>
                          <m:nor/>
                        </m:rPr>
                        <a:rPr lang="fr-FR" sz="2800" b="1" i="0" smtClean="0">
                          <a:latin typeface="Comic Sans MS" panose="030F0702030302020204" pitchFamily="66" charset="0"/>
                        </a:rPr>
                        <m:t> </m:t>
                      </m:r>
                      <m:r>
                        <m:rPr>
                          <m:nor/>
                        </m:rPr>
                        <a:rPr lang="fr-FR" sz="2800" b="1">
                          <a:latin typeface="Comic Sans MS" panose="030F0702030302020204" pitchFamily="66" charset="0"/>
                        </a:rPr>
                        <m:t>+</m:t>
                      </m: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a:latin typeface="Comic Sans MS" panose="030F0702030302020204" pitchFamily="66" charset="0"/>
                              </a:rPr>
                              <m:t>1</m:t>
                            </m:r>
                          </m:e>
                        </m:mr>
                        <m:mr>
                          <m:e>
                            <m:r>
                              <m:rPr>
                                <m:nor/>
                              </m:rPr>
                              <a:rPr lang="fr-FR" sz="2800" b="1" i="0" smtClean="0">
                                <a:latin typeface="Comic Sans MS" panose="030F0702030302020204" pitchFamily="66" charset="0"/>
                              </a:rPr>
                              <m:t>0</m:t>
                            </m:r>
                          </m:e>
                        </m:mr>
                      </m:m>
                      <m:r>
                        <m:rPr>
                          <m:nor/>
                        </m:rPr>
                        <a:rPr lang="fr-FR" sz="2800" b="1" i="0" smtClean="0">
                          <a:latin typeface="Comic Sans MS" panose="030F0702030302020204" pitchFamily="66" charset="0"/>
                        </a:rPr>
                        <m:t>n</m:t>
                      </m:r>
                      <m:r>
                        <a:rPr lang="fr-FR" sz="2800" b="1" i="1" smtClean="0">
                          <a:latin typeface="Cambria Math" panose="02040503050406030204" pitchFamily="18" charset="0"/>
                        </a:rPr>
                        <m:t>  </m:t>
                      </m:r>
                      <m:groupChr>
                        <m:groupChrPr>
                          <m:chr m:val="→"/>
                          <m:vertJc m:val="bot"/>
                          <m:ctrlPr>
                            <a:rPr lang="fr-FR" sz="2800" b="1" i="1" smtClean="0">
                              <a:latin typeface="Cambria Math" panose="02040503050406030204" pitchFamily="18" charset="0"/>
                            </a:rPr>
                          </m:ctrlPr>
                        </m:groupChrPr>
                        <m:e>
                          <m:r>
                            <m:rPr>
                              <m:brk m:alnAt="2"/>
                            </m:rPr>
                            <a:rPr lang="fr-FR" sz="2800" b="1" i="1" smtClean="0">
                              <a:latin typeface="Cambria Math" panose="02040503050406030204" pitchFamily="18" charset="0"/>
                            </a:rPr>
                            <m:t> </m:t>
                          </m:r>
                          <m:r>
                            <a:rPr lang="fr-FR" sz="2800" b="1" i="1" smtClean="0">
                              <a:latin typeface="Cambria Math" panose="02040503050406030204" pitchFamily="18" charset="0"/>
                            </a:rPr>
                            <m:t>             </m:t>
                          </m:r>
                        </m:e>
                      </m:groupCh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1</m:t>
                            </m:r>
                            <m:r>
                              <m:rPr>
                                <m:nor/>
                              </m:rPr>
                              <a:rPr lang="fr-FR" sz="2800" b="1" i="0" smtClean="0">
                                <a:latin typeface="Comic Sans MS" panose="030F0702030302020204" pitchFamily="66" charset="0"/>
                              </a:rPr>
                              <m:t>4</m:t>
                            </m:r>
                          </m:e>
                        </m:mr>
                        <m:mr>
                          <m:e>
                            <m:r>
                              <m:rPr>
                                <m:nor/>
                              </m:rPr>
                              <a:rPr lang="fr-FR" sz="2800" b="1" i="0" smtClean="0">
                                <a:latin typeface="Comic Sans MS" panose="030F0702030302020204" pitchFamily="66" charset="0"/>
                              </a:rPr>
                              <m:t>6</m:t>
                            </m:r>
                          </m:e>
                        </m:mr>
                      </m:m>
                      <m:r>
                        <m:rPr>
                          <m:nor/>
                        </m:rPr>
                        <a:rPr lang="fr-FR" sz="2800" b="1" i="0" smtClean="0">
                          <a:latin typeface="Comic Sans MS" panose="030F0702030302020204" pitchFamily="66" charset="0"/>
                        </a:rPr>
                        <m:t>C</m:t>
                      </m:r>
                      <m:r>
                        <m:rPr>
                          <m:nor/>
                        </m:rPr>
                        <a:rPr lang="fr-FR" sz="2800" b="1" i="0" smtClean="0">
                          <a:latin typeface="Comic Sans MS" panose="030F0702030302020204" pitchFamily="66" charset="0"/>
                        </a:rPr>
                        <m:t> +</m:t>
                      </m:r>
                      <m:r>
                        <a:rPr lang="fr-FR" sz="2800" b="1" i="1" smtClean="0">
                          <a:latin typeface="Cambria Math" panose="02040503050406030204" pitchFamily="18" charset="0"/>
                        </a:rPr>
                        <m:t>  </m:t>
                      </m:r>
                      <m:m>
                        <m:mPr>
                          <m:mcs>
                            <m:mc>
                              <m:mcPr>
                                <m:count m:val="1"/>
                                <m:mcJc m:val="center"/>
                              </m:mcPr>
                            </m:mc>
                          </m:mcs>
                          <m:ctrlPr>
                            <a:rPr lang="fr-FR" sz="2800" b="1" i="1">
                              <a:latin typeface="Cambria Math" panose="02040503050406030204" pitchFamily="18" charset="0"/>
                            </a:rPr>
                          </m:ctrlPr>
                        </m:mPr>
                        <m:mr>
                          <m:e>
                            <m:r>
                              <m:rPr>
                                <m:nor/>
                                <m:brk m:alnAt="7"/>
                              </m:rPr>
                              <a:rPr lang="fr-FR" sz="2800" b="1" i="0" smtClean="0">
                                <a:latin typeface="Comic Sans MS" panose="030F0702030302020204" pitchFamily="66" charset="0"/>
                              </a:rPr>
                              <m:t>0</m:t>
                            </m:r>
                          </m:e>
                        </m:mr>
                        <m:mr>
                          <m:e>
                            <m:r>
                              <m:rPr>
                                <m:nor/>
                              </m:rPr>
                              <a:rPr lang="fr-FR" sz="2800" b="1" i="0" smtClean="0">
                                <a:latin typeface="Comic Sans MS" panose="030F0702030302020204" pitchFamily="66" charset="0"/>
                              </a:rPr>
                              <m:t>1</m:t>
                            </m:r>
                          </m:e>
                        </m:mr>
                      </m:m>
                      <m:r>
                        <m:rPr>
                          <m:nor/>
                        </m:rPr>
                        <a:rPr lang="fr-FR" sz="2800" b="1" i="0" smtClean="0">
                          <a:latin typeface="Comic Sans MS" panose="030F0702030302020204" pitchFamily="66" charset="0"/>
                        </a:rPr>
                        <m:t>p</m:t>
                      </m:r>
                    </m:oMath>
                  </m:oMathPara>
                </a14:m>
                <a:endParaRPr lang="fr-FR" sz="2400" dirty="0">
                  <a:effectLst/>
                  <a:latin typeface="Times New Roman" panose="02020603050405020304" pitchFamily="18" charset="0"/>
                  <a:ea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03E2715F-8DCC-26EC-A488-3A7BDF4E1EFE}"/>
                  </a:ext>
                </a:extLst>
              </p:cNvPr>
              <p:cNvSpPr txBox="1">
                <a:spLocks noRot="1" noChangeAspect="1" noMove="1" noResize="1" noEditPoints="1" noAdjustHandles="1" noChangeArrowheads="1" noChangeShapeType="1" noTextEdit="1"/>
              </p:cNvSpPr>
              <p:nvPr/>
            </p:nvSpPr>
            <p:spPr>
              <a:xfrm>
                <a:off x="0" y="522859"/>
                <a:ext cx="12192000" cy="6360203"/>
              </a:xfrm>
              <a:prstGeom prst="rect">
                <a:avLst/>
              </a:prstGeom>
              <a:blipFill>
                <a:blip r:embed="rId2"/>
                <a:stretch>
                  <a:fillRect l="-750" r="-750"/>
                </a:stretch>
              </a:blipFill>
            </p:spPr>
            <p:txBody>
              <a:bodyPr/>
              <a:lstStyle/>
              <a:p>
                <a:r>
                  <a:rPr lang="fr-FR">
                    <a:noFill/>
                  </a:rPr>
                  <a:t> </a:t>
                </a:r>
              </a:p>
            </p:txBody>
          </p:sp>
        </mc:Fallback>
      </mc:AlternateContent>
    </p:spTree>
    <p:extLst>
      <p:ext uri="{BB962C8B-B14F-4D97-AF65-F5344CB8AC3E}">
        <p14:creationId xmlns:p14="http://schemas.microsoft.com/office/powerpoint/2010/main" val="30805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Afficher l'image d'origine">
            <a:extLst>
              <a:ext uri="{FF2B5EF4-FFF2-40B4-BE49-F238E27FC236}">
                <a16:creationId xmlns:a16="http://schemas.microsoft.com/office/drawing/2014/main" id="{0A5BC7E5-FA1D-9968-B585-C631360728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897" y="2315033"/>
            <a:ext cx="10390206" cy="4370832"/>
          </a:xfrm>
          <a:prstGeom prst="rect">
            <a:avLst/>
          </a:prstGeom>
          <a:noFill/>
          <a:ln>
            <a:noFill/>
          </a:ln>
        </p:spPr>
      </p:pic>
      <p:sp>
        <p:nvSpPr>
          <p:cNvPr id="4" name="ZoneTexte 3">
            <a:extLst>
              <a:ext uri="{FF2B5EF4-FFF2-40B4-BE49-F238E27FC236}">
                <a16:creationId xmlns:a16="http://schemas.microsoft.com/office/drawing/2014/main" id="{1DBDD0A4-0990-DDCE-1186-39B6B07C0993}"/>
              </a:ext>
            </a:extLst>
          </p:cNvPr>
          <p:cNvSpPr txBox="1"/>
          <p:nvPr/>
        </p:nvSpPr>
        <p:spPr>
          <a:xfrm>
            <a:off x="1524" y="0"/>
            <a:ext cx="12171102" cy="204985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physique nucléaire attribue au noyau une structure beaucoup plus complexe: ces nucléons ne sont pas des particules simples (ou élémentaires), puisqu'ils sont formés d'autres particules, les quarks, qui, à leur tour, ne sont pas non plus des particules simples. De nombreuses particules constitutives du noyau ont été identifiées: fermions, leptons, quarks, mésons, baryons, neutrinos, antineutrinos,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0349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cycle du carbone">
            <a:extLst>
              <a:ext uri="{FF2B5EF4-FFF2-40B4-BE49-F238E27FC236}">
                <a16:creationId xmlns:a16="http://schemas.microsoft.com/office/drawing/2014/main" id="{5EC95FD3-3937-2A4F-C231-989BAA7506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02" y="0"/>
            <a:ext cx="12231001" cy="6898580"/>
          </a:xfrm>
          <a:prstGeom prst="rect">
            <a:avLst/>
          </a:prstGeom>
          <a:noFill/>
          <a:ln w="9525">
            <a:noFill/>
            <a:miter lim="800000"/>
            <a:headEnd/>
            <a:tailEnd/>
          </a:ln>
        </p:spPr>
      </p:pic>
    </p:spTree>
    <p:extLst>
      <p:ext uri="{BB962C8B-B14F-4D97-AF65-F5344CB8AC3E}">
        <p14:creationId xmlns:p14="http://schemas.microsoft.com/office/powerpoint/2010/main" val="4176357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139DCF1-6787-10FD-0334-1B36C4F064D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Exemple de datation au carbone 14</a:t>
            </a:r>
            <a:endParaRPr lang="fr-FR" sz="3200" dirty="0"/>
          </a:p>
        </p:txBody>
      </p:sp>
      <p:sp>
        <p:nvSpPr>
          <p:cNvPr id="5" name="ZoneTexte 4">
            <a:extLst>
              <a:ext uri="{FF2B5EF4-FFF2-40B4-BE49-F238E27FC236}">
                <a16:creationId xmlns:a16="http://schemas.microsoft.com/office/drawing/2014/main" id="{FA50AABF-E222-EB34-E431-D64EF8A2000A}"/>
              </a:ext>
            </a:extLst>
          </p:cNvPr>
          <p:cNvSpPr txBox="1"/>
          <p:nvPr/>
        </p:nvSpPr>
        <p:spPr>
          <a:xfrm>
            <a:off x="0" y="549457"/>
            <a:ext cx="12192000" cy="3046988"/>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On veut dater un échantillon de bois ancien fossile sculpté. On constate qu'il n'y a plus que 1 atome de carbone 14 pour 8.10</a:t>
            </a:r>
            <a:r>
              <a:rPr lang="fr-FR" sz="2400" baseline="30000" dirty="0">
                <a:effectLst/>
                <a:latin typeface="Comic Sans MS" panose="030F0702030302020204" pitchFamily="66" charset="0"/>
                <a:ea typeface="Times New Roman" panose="02020603050405020304" pitchFamily="18" charset="0"/>
              </a:rPr>
              <a:t>12</a:t>
            </a:r>
            <a:r>
              <a:rPr lang="fr-FR" sz="2400" dirty="0">
                <a:effectLst/>
                <a:latin typeface="Comic Sans MS" panose="030F0702030302020204" pitchFamily="66" charset="0"/>
                <a:ea typeface="Times New Roman" panose="02020603050405020304" pitchFamily="18" charset="0"/>
              </a:rPr>
              <a:t> atomes de carbone 12.</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Dans un échantillon de bois vivant, on détecte 1 atome de carbone 14 pour 10</a:t>
            </a:r>
            <a:r>
              <a:rPr lang="fr-FR" sz="2400" baseline="30000" dirty="0">
                <a:effectLst/>
                <a:latin typeface="Comic Sans MS" panose="030F0702030302020204" pitchFamily="66" charset="0"/>
                <a:ea typeface="Times New Roman" panose="02020603050405020304" pitchFamily="18" charset="0"/>
              </a:rPr>
              <a:t>12</a:t>
            </a:r>
            <a:r>
              <a:rPr lang="fr-FR" sz="2400" dirty="0">
                <a:effectLst/>
                <a:latin typeface="Comic Sans MS" panose="030F0702030302020204" pitchFamily="66" charset="0"/>
                <a:ea typeface="Times New Roman" panose="02020603050405020304" pitchFamily="18" charset="0"/>
              </a:rPr>
              <a:t> atomes de carbone 12.</a:t>
            </a:r>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On sait que le temps de demi</a:t>
            </a:r>
            <a:r>
              <a:rPr lang="fr-FR" sz="2400" dirty="0">
                <a:latin typeface="Comic Sans MS" panose="030F0702030302020204" pitchFamily="66" charset="0"/>
                <a:ea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rPr>
              <a:t>vie du carbone 14 est t</a:t>
            </a:r>
            <a:r>
              <a:rPr lang="fr-FR" sz="2400" baseline="-25000" dirty="0">
                <a:effectLst/>
                <a:latin typeface="Comic Sans MS" panose="030F0702030302020204" pitchFamily="66" charset="0"/>
                <a:ea typeface="Times New Roman" panose="02020603050405020304" pitchFamily="18" charset="0"/>
              </a:rPr>
              <a:t>1/2</a:t>
            </a:r>
            <a:r>
              <a:rPr lang="fr-FR" sz="2400" dirty="0">
                <a:effectLst/>
                <a:latin typeface="Comic Sans MS" panose="030F0702030302020204" pitchFamily="66" charset="0"/>
                <a:ea typeface="Times New Roman" panose="02020603050405020304" pitchFamily="18" charset="0"/>
              </a:rPr>
              <a:t> = 5730 ans.</a:t>
            </a:r>
          </a:p>
          <a:p>
            <a:pPr algn="just"/>
            <a:endParaRPr lang="fr-FR" sz="2400" dirty="0">
              <a:effectLst/>
              <a:latin typeface="Times New Roman" panose="02020603050405020304" pitchFamily="18" charset="0"/>
              <a:ea typeface="Times New Roman" panose="02020603050405020304" pitchFamily="18" charset="0"/>
            </a:endParaRPr>
          </a:p>
          <a:p>
            <a:pPr algn="just"/>
            <a:r>
              <a:rPr lang="fr-FR" sz="2400" dirty="0">
                <a:effectLst/>
                <a:latin typeface="Comic Sans MS" panose="030F0702030302020204" pitchFamily="66" charset="0"/>
                <a:ea typeface="Times New Roman" panose="02020603050405020304" pitchFamily="18" charset="0"/>
              </a:rPr>
              <a:t>D'après la loi de décroissance radioactive appliquée au carbone 14, le nombre de noyaux radioactifs restant à l'instant t est:</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0799F170-5B57-0D77-28CC-644FFDB3A5EB}"/>
                  </a:ext>
                </a:extLst>
              </p:cNvPr>
              <p:cNvSpPr txBox="1"/>
              <p:nvPr/>
            </p:nvSpPr>
            <p:spPr>
              <a:xfrm>
                <a:off x="0" y="3472634"/>
                <a:ext cx="12192000" cy="8391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2400" b="1" i="0" smtClean="0">
                          <a:latin typeface="Comic Sans MS" panose="030F0702030302020204" pitchFamily="66" charset="0"/>
                        </a:rPr>
                        <m:t>N</m:t>
                      </m:r>
                      <m:d>
                        <m:dPr>
                          <m:ctrlPr>
                            <a:rPr lang="fr-FR" sz="2400" b="1" i="1" smtClean="0">
                              <a:latin typeface="Cambria Math" panose="02040503050406030204" pitchFamily="18" charset="0"/>
                            </a:rPr>
                          </m:ctrlPr>
                        </m:dPr>
                        <m:e>
                          <m:r>
                            <m:rPr>
                              <m:nor/>
                            </m:rPr>
                            <a:rPr lang="fr-FR" sz="2400" b="1" dirty="0">
                              <a:latin typeface="Comic Sans MS" panose="030F0702030302020204" pitchFamily="66" charset="0"/>
                              <a:ea typeface="Times New Roman" panose="02020603050405020304" pitchFamily="18" charset="0"/>
                            </a:rPr>
                            <m:t>t</m:t>
                          </m:r>
                        </m:e>
                      </m:d>
                      <m:r>
                        <m:rPr>
                          <m:nor/>
                        </m:rPr>
                        <a:rPr lang="fr-FR" sz="2400" b="1" i="0" smtClean="0">
                          <a:latin typeface="Cambria Math" panose="02040503050406030204" pitchFamily="18" charset="0"/>
                        </a:rPr>
                        <m:t> </m:t>
                      </m:r>
                      <m:r>
                        <m:rPr>
                          <m:nor/>
                        </m:rPr>
                        <a:rPr lang="fr-FR" sz="2400" b="1" i="0" smtClean="0">
                          <a:latin typeface="Comic Sans MS" panose="030F0702030302020204" pitchFamily="66" charset="0"/>
                        </a:rPr>
                        <m:t>= </m:t>
                      </m:r>
                      <m:sSub>
                        <m:sSubPr>
                          <m:ctrlPr>
                            <a:rPr lang="fr-FR" sz="2400" b="1" i="1" smtClean="0">
                              <a:latin typeface="Cambria Math" panose="02040503050406030204" pitchFamily="18" charset="0"/>
                            </a:rPr>
                          </m:ctrlPr>
                        </m:sSubPr>
                        <m:e>
                          <m:r>
                            <m:rPr>
                              <m:nor/>
                            </m:rPr>
                            <a:rPr lang="fr-FR" sz="2400" b="1" i="0" smtClean="0">
                              <a:latin typeface="Comic Sans MS" panose="030F0702030302020204" pitchFamily="66" charset="0"/>
                            </a:rPr>
                            <m:t>N</m:t>
                          </m:r>
                        </m:e>
                        <m:sub>
                          <m:r>
                            <m:rPr>
                              <m:nor/>
                            </m:rPr>
                            <a:rPr lang="fr-FR" sz="2400" b="1" i="0" smtClean="0">
                              <a:latin typeface="Comic Sans MS" panose="030F0702030302020204" pitchFamily="66" charset="0"/>
                            </a:rPr>
                            <m:t>0</m:t>
                          </m:r>
                        </m:sub>
                      </m:sSub>
                      <m:r>
                        <m:rPr>
                          <m:nor/>
                        </m:rPr>
                        <a:rPr lang="fr-FR" sz="2400" b="1" i="0" smtClean="0">
                          <a:latin typeface="Comic Sans MS" panose="030F0702030302020204" pitchFamily="66" charset="0"/>
                        </a:rPr>
                        <m:t>.</m:t>
                      </m:r>
                      <m:sSup>
                        <m:sSupPr>
                          <m:ctrlPr>
                            <a:rPr lang="fr-FR" sz="2400" b="1" i="1" smtClean="0">
                              <a:latin typeface="Cambria Math" panose="02040503050406030204" pitchFamily="18" charset="0"/>
                            </a:rPr>
                          </m:ctrlPr>
                        </m:sSupPr>
                        <m:e>
                          <m:r>
                            <m:rPr>
                              <m:nor/>
                            </m:rPr>
                            <a:rPr lang="fr-FR" sz="2400" b="1" i="0" smtClean="0">
                              <a:latin typeface="Comic Sans MS" panose="030F0702030302020204" pitchFamily="66" charset="0"/>
                            </a:rPr>
                            <m:t>e</m:t>
                          </m:r>
                        </m:e>
                        <m:sup>
                          <m:r>
                            <m:rPr>
                              <m:nor/>
                            </m:rPr>
                            <a:rPr lang="fr-FR" sz="2400" b="1" i="0" smtClean="0">
                              <a:latin typeface="Comic Sans MS" panose="030F0702030302020204" pitchFamily="66" charset="0"/>
                            </a:rPr>
                            <m:t>−</m:t>
                          </m:r>
                          <m:r>
                            <m:rPr>
                              <m:nor/>
                            </m:rPr>
                            <a:rPr lang="fr-FR" sz="2400" b="1" i="0" smtClean="0">
                              <a:latin typeface="Symbol" panose="05050102010706020507" pitchFamily="18" charset="2"/>
                            </a:rPr>
                            <m:t>l</m:t>
                          </m:r>
                          <m:r>
                            <m:rPr>
                              <m:nor/>
                            </m:rPr>
                            <a:rPr lang="fr-FR" sz="2400" b="1" i="0" smtClean="0">
                              <a:latin typeface="Comic Sans MS" panose="030F0702030302020204" pitchFamily="66" charset="0"/>
                            </a:rPr>
                            <m:t>.</m:t>
                          </m:r>
                          <m:r>
                            <m:rPr>
                              <m:nor/>
                            </m:rPr>
                            <a:rPr lang="fr-FR" sz="2400" b="1" dirty="0">
                              <a:latin typeface="Comic Sans MS" panose="030F0702030302020204" pitchFamily="66" charset="0"/>
                              <a:ea typeface="Times New Roman" panose="02020603050405020304" pitchFamily="18" charset="0"/>
                            </a:rPr>
                            <m:t>t</m:t>
                          </m:r>
                        </m:sup>
                      </m:sSup>
                      <m:r>
                        <m:rPr>
                          <m:nor/>
                        </m:rPr>
                        <a:rPr lang="fr-FR" sz="2400" b="1" i="0" smtClean="0">
                          <a:latin typeface="Comic Sans MS" panose="030F0702030302020204" pitchFamily="66" charset="0"/>
                        </a:rPr>
                        <m:t> = </m:t>
                      </m:r>
                      <m:f>
                        <m:fPr>
                          <m:ctrlPr>
                            <a:rPr lang="fr-FR" sz="2400" b="1" i="1" smtClean="0">
                              <a:latin typeface="Cambria Math" panose="02040503050406030204" pitchFamily="18" charset="0"/>
                            </a:rPr>
                          </m:ctrlPr>
                        </m:fPr>
                        <m:num>
                          <m:sSub>
                            <m:sSubPr>
                              <m:ctrlPr>
                                <a:rPr lang="fr-FR" sz="2400" b="1" i="1" smtClean="0">
                                  <a:latin typeface="Cambria Math" panose="02040503050406030204" pitchFamily="18" charset="0"/>
                                </a:rPr>
                              </m:ctrlPr>
                            </m:sSubPr>
                            <m:e>
                              <m:r>
                                <m:rPr>
                                  <m:nor/>
                                </m:rPr>
                                <a:rPr lang="fr-FR" sz="2400" b="1" i="0" smtClean="0">
                                  <a:latin typeface="Comic Sans MS" panose="030F0702030302020204" pitchFamily="66" charset="0"/>
                                </a:rPr>
                                <m:t>N</m:t>
                              </m:r>
                            </m:e>
                            <m:sub>
                              <m:r>
                                <m:rPr>
                                  <m:nor/>
                                </m:rPr>
                                <a:rPr lang="fr-FR" sz="2400" b="1" i="0" smtClean="0">
                                  <a:latin typeface="Comic Sans MS" panose="030F0702030302020204" pitchFamily="66" charset="0"/>
                                </a:rPr>
                                <m:t>0</m:t>
                              </m:r>
                            </m:sub>
                          </m:sSub>
                        </m:num>
                        <m:den>
                          <m:r>
                            <m:rPr>
                              <m:nor/>
                            </m:rPr>
                            <a:rPr lang="fr-FR" sz="2400" b="1" i="0" smtClean="0">
                              <a:latin typeface="Comic Sans MS" panose="030F0702030302020204" pitchFamily="66" charset="0"/>
                            </a:rPr>
                            <m:t>8</m:t>
                          </m:r>
                        </m:den>
                      </m:f>
                    </m:oMath>
                  </m:oMathPara>
                </a14:m>
                <a:endParaRPr lang="fr-FR" sz="2400" dirty="0"/>
              </a:p>
            </p:txBody>
          </p:sp>
        </mc:Choice>
        <mc:Fallback xmlns="">
          <p:sp>
            <p:nvSpPr>
              <p:cNvPr id="7" name="ZoneTexte 6">
                <a:extLst>
                  <a:ext uri="{FF2B5EF4-FFF2-40B4-BE49-F238E27FC236}">
                    <a16:creationId xmlns:a16="http://schemas.microsoft.com/office/drawing/2014/main" id="{0799F170-5B57-0D77-28CC-644FFDB3A5EB}"/>
                  </a:ext>
                </a:extLst>
              </p:cNvPr>
              <p:cNvSpPr txBox="1">
                <a:spLocks noRot="1" noChangeAspect="1" noMove="1" noResize="1" noEditPoints="1" noAdjustHandles="1" noChangeArrowheads="1" noChangeShapeType="1" noTextEdit="1"/>
              </p:cNvSpPr>
              <p:nvPr/>
            </p:nvSpPr>
            <p:spPr>
              <a:xfrm>
                <a:off x="0" y="3472634"/>
                <a:ext cx="12192000" cy="839140"/>
              </a:xfrm>
              <a:prstGeom prst="rect">
                <a:avLst/>
              </a:prstGeom>
              <a:blipFill>
                <a:blip r:embed="rId2"/>
                <a:stretch>
                  <a:fillRect/>
                </a:stretch>
              </a:blipFill>
            </p:spPr>
            <p:txBody>
              <a:bodyPr/>
              <a:lstStyle/>
              <a:p>
                <a:r>
                  <a:rPr lang="fr-FR">
                    <a:noFill/>
                  </a:rPr>
                  <a:t> </a:t>
                </a:r>
              </a:p>
            </p:txBody>
          </p:sp>
        </mc:Fallback>
      </mc:AlternateContent>
      <p:sp>
        <p:nvSpPr>
          <p:cNvPr id="9" name="ZoneTexte 8">
            <a:extLst>
              <a:ext uri="{FF2B5EF4-FFF2-40B4-BE49-F238E27FC236}">
                <a16:creationId xmlns:a16="http://schemas.microsoft.com/office/drawing/2014/main" id="{4D7FAEAB-0462-6C45-F77E-004780F86C14}"/>
              </a:ext>
            </a:extLst>
          </p:cNvPr>
          <p:cNvSpPr txBox="1"/>
          <p:nvPr/>
        </p:nvSpPr>
        <p:spPr>
          <a:xfrm>
            <a:off x="19661" y="4571052"/>
            <a:ext cx="12182169" cy="461665"/>
          </a:xfrm>
          <a:prstGeom prst="rect">
            <a:avLst/>
          </a:prstGeom>
          <a:noFill/>
        </p:spPr>
        <p:txBody>
          <a:bodyPr wrap="square">
            <a:spAutoFit/>
          </a:bodyPr>
          <a:lstStyle/>
          <a:p>
            <a:pPr algn="just"/>
            <a:r>
              <a:rPr lang="fr-FR" sz="2400" dirty="0">
                <a:latin typeface="Comic Sans MS" panose="030F0702030302020204" pitchFamily="66" charset="0"/>
                <a:ea typeface="Times New Roman" panose="02020603050405020304" pitchFamily="18" charset="0"/>
              </a:rPr>
              <a:t>En effet, l</a:t>
            </a:r>
            <a:r>
              <a:rPr lang="fr-FR" sz="2400" dirty="0">
                <a:effectLst/>
                <a:latin typeface="Comic Sans MS" panose="030F0702030302020204" pitchFamily="66" charset="0"/>
                <a:ea typeface="Times New Roman" panose="02020603050405020304" pitchFamily="18" charset="0"/>
              </a:rPr>
              <a:t>a quantité de carbone 14 a été divisée par 8.</a:t>
            </a:r>
            <a:endParaRPr lang="fr-FR" sz="2400"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82235227-37C7-F15B-D4F2-E22AE41A46CA}"/>
              </a:ext>
            </a:extLst>
          </p:cNvPr>
          <p:cNvSpPr txBox="1"/>
          <p:nvPr/>
        </p:nvSpPr>
        <p:spPr>
          <a:xfrm>
            <a:off x="9829" y="5032717"/>
            <a:ext cx="12182169" cy="461665"/>
          </a:xfrm>
          <a:prstGeom prst="rect">
            <a:avLst/>
          </a:prstGeom>
          <a:noFill/>
        </p:spPr>
        <p:txBody>
          <a:bodyPr wrap="square">
            <a:spAutoFit/>
          </a:bodyPr>
          <a:lstStyle/>
          <a:p>
            <a:pPr algn="just"/>
            <a:r>
              <a:rPr lang="fr-FR" sz="2400" dirty="0">
                <a:effectLst/>
                <a:latin typeface="Comic Sans MS" panose="030F0702030302020204" pitchFamily="66" charset="0"/>
                <a:ea typeface="Times New Roman" panose="02020603050405020304" pitchFamily="18" charset="0"/>
              </a:rPr>
              <a:t>On en déduit l'âge </a:t>
            </a:r>
            <a:r>
              <a:rPr lang="fr-FR" sz="2400" b="1" dirty="0">
                <a:effectLst/>
                <a:latin typeface="Comic Sans MS" panose="030F0702030302020204" pitchFamily="66" charset="0"/>
                <a:ea typeface="Times New Roman" panose="02020603050405020304" pitchFamily="18" charset="0"/>
              </a:rPr>
              <a:t>t</a:t>
            </a:r>
            <a:r>
              <a:rPr lang="fr-FR" sz="2400" dirty="0">
                <a:effectLst/>
                <a:latin typeface="Comic Sans MS" panose="030F0702030302020204" pitchFamily="66" charset="0"/>
                <a:ea typeface="Times New Roman" panose="02020603050405020304" pitchFamily="18" charset="0"/>
              </a:rPr>
              <a:t> du morceau de bois fossile:</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C062888B-9746-974C-610C-06690485F0E1}"/>
                  </a:ext>
                </a:extLst>
              </p:cNvPr>
              <p:cNvSpPr txBox="1"/>
              <p:nvPr/>
            </p:nvSpPr>
            <p:spPr>
              <a:xfrm>
                <a:off x="9829" y="5595891"/>
                <a:ext cx="12182168" cy="8204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2400" b="1" i="0" dirty="0" smtClean="0">
                          <a:solidFill>
                            <a:schemeClr val="tx1"/>
                          </a:solidFill>
                          <a:latin typeface="Comic Sans MS" panose="030F0702030302020204" pitchFamily="66" charset="0"/>
                          <a:ea typeface="Times New Roman" panose="02020603050405020304" pitchFamily="18" charset="0"/>
                        </a:rPr>
                        <m:t>t</m:t>
                      </m:r>
                      <m:r>
                        <m:rPr>
                          <m:nor/>
                        </m:rPr>
                        <a:rPr lang="fr-FR" sz="2400" b="1" i="0" smtClean="0">
                          <a:solidFill>
                            <a:schemeClr val="tx1"/>
                          </a:solidFill>
                          <a:latin typeface="Comic Sans MS" panose="030F0702030302020204" pitchFamily="66" charset="0"/>
                        </a:rPr>
                        <m:t> = </m:t>
                      </m:r>
                      <m:f>
                        <m:fPr>
                          <m:ctrlPr>
                            <a:rPr lang="fr-FR" sz="2400" b="1" i="1" smtClean="0">
                              <a:solidFill>
                                <a:schemeClr val="tx1"/>
                              </a:solidFill>
                              <a:latin typeface="Cambria Math" panose="02040503050406030204" pitchFamily="18" charset="0"/>
                            </a:rPr>
                          </m:ctrlPr>
                        </m:fPr>
                        <m:num>
                          <m:r>
                            <m:rPr>
                              <m:nor/>
                            </m:rPr>
                            <a:rPr lang="fr-FR" sz="2400" b="1" i="0" smtClean="0">
                              <a:solidFill>
                                <a:schemeClr val="tx1"/>
                              </a:solidFill>
                              <a:latin typeface="Comic Sans MS" panose="030F0702030302020204" pitchFamily="66" charset="0"/>
                            </a:rPr>
                            <m:t>ln</m:t>
                          </m:r>
                          <m:r>
                            <m:rPr>
                              <m:nor/>
                            </m:rPr>
                            <a:rPr lang="fr-FR" sz="2400" b="1" i="0" smtClean="0">
                              <a:solidFill>
                                <a:schemeClr val="tx1"/>
                              </a:solidFill>
                              <a:latin typeface="Comic Sans MS" panose="030F0702030302020204" pitchFamily="66" charset="0"/>
                            </a:rPr>
                            <m:t>8</m:t>
                          </m:r>
                        </m:num>
                        <m:den>
                          <m:r>
                            <m:rPr>
                              <m:nor/>
                            </m:rPr>
                            <a:rPr lang="fr-FR" sz="2400" b="1" i="0" smtClean="0">
                              <a:solidFill>
                                <a:schemeClr val="tx1"/>
                              </a:solidFill>
                              <a:latin typeface="Symbol" panose="05050102010706020507" pitchFamily="18" charset="2"/>
                            </a:rPr>
                            <m:t>l</m:t>
                          </m:r>
                        </m:den>
                      </m:f>
                      <m:r>
                        <m:rPr>
                          <m:nor/>
                        </m:rPr>
                        <a:rPr lang="fr-FR" sz="2400" b="1" i="0" smtClean="0">
                          <a:solidFill>
                            <a:schemeClr val="tx1"/>
                          </a:solidFill>
                          <a:latin typeface="Cambria Math" panose="02040503050406030204" pitchFamily="18" charset="0"/>
                        </a:rPr>
                        <m:t> </m:t>
                      </m:r>
                      <m:r>
                        <m:rPr>
                          <m:nor/>
                        </m:rPr>
                        <a:rPr lang="fr-FR" sz="2400" b="1" i="0" smtClean="0">
                          <a:solidFill>
                            <a:schemeClr val="tx1"/>
                          </a:solidFill>
                          <a:latin typeface="Comic Sans MS" panose="030F0702030302020204" pitchFamily="66" charset="0"/>
                        </a:rPr>
                        <m:t>= 3.</m:t>
                      </m:r>
                      <m:f>
                        <m:fPr>
                          <m:ctrlPr>
                            <a:rPr lang="fr-FR" sz="2400" b="1" i="1">
                              <a:latin typeface="Cambria Math" panose="02040503050406030204" pitchFamily="18" charset="0"/>
                            </a:rPr>
                          </m:ctrlPr>
                        </m:fPr>
                        <m:num>
                          <m:r>
                            <m:rPr>
                              <m:nor/>
                            </m:rPr>
                            <a:rPr lang="fr-FR" sz="2400" b="1" i="0">
                              <a:latin typeface="Comic Sans MS" panose="030F0702030302020204" pitchFamily="66" charset="0"/>
                            </a:rPr>
                            <m:t>ln</m:t>
                          </m:r>
                          <m:r>
                            <m:rPr>
                              <m:nor/>
                            </m:rPr>
                            <a:rPr lang="fr-FR" sz="2400" b="1" i="0" smtClean="0">
                              <a:latin typeface="Comic Sans MS" panose="030F0702030302020204" pitchFamily="66" charset="0"/>
                            </a:rPr>
                            <m:t>2</m:t>
                          </m:r>
                        </m:num>
                        <m:den>
                          <m:r>
                            <m:rPr>
                              <m:nor/>
                            </m:rPr>
                            <a:rPr lang="fr-FR" sz="2400" b="1" i="0">
                              <a:latin typeface="Symbol" panose="05050102010706020507" pitchFamily="18" charset="2"/>
                            </a:rPr>
                            <m:t>l</m:t>
                          </m:r>
                        </m:den>
                      </m:f>
                      <m:r>
                        <m:rPr>
                          <m:nor/>
                        </m:rPr>
                        <a:rPr lang="fr-FR" sz="2400" b="1" i="0" smtClean="0">
                          <a:latin typeface="Cambria Math" panose="02040503050406030204" pitchFamily="18" charset="0"/>
                        </a:rPr>
                        <m:t> </m:t>
                      </m:r>
                      <m:r>
                        <m:rPr>
                          <m:nor/>
                        </m:rPr>
                        <a:rPr lang="fr-FR" sz="2400" b="1" i="0" smtClean="0">
                          <a:latin typeface="Comic Sans MS" panose="030F0702030302020204" pitchFamily="66" charset="0"/>
                        </a:rPr>
                        <m:t>= 3.</m:t>
                      </m:r>
                      <m:r>
                        <m:rPr>
                          <m:nor/>
                        </m:rPr>
                        <a:rPr lang="fr-FR" sz="2400" b="1" dirty="0">
                          <a:latin typeface="Comic Sans MS" panose="030F0702030302020204" pitchFamily="66" charset="0"/>
                          <a:ea typeface="Times New Roman" panose="02020603050405020304" pitchFamily="18" charset="0"/>
                        </a:rPr>
                        <m:t>t</m:t>
                      </m:r>
                      <m:r>
                        <m:rPr>
                          <m:nor/>
                        </m:rPr>
                        <a:rPr lang="fr-FR" sz="2400" b="1" baseline="-25000" dirty="0">
                          <a:latin typeface="Comic Sans MS" panose="030F0702030302020204" pitchFamily="66" charset="0"/>
                          <a:ea typeface="Times New Roman" panose="02020603050405020304" pitchFamily="18" charset="0"/>
                        </a:rPr>
                        <m:t>1/2</m:t>
                      </m:r>
                      <m:r>
                        <m:rPr>
                          <m:nor/>
                        </m:rPr>
                        <a:rPr lang="fr-FR" sz="2400" b="1" i="0" baseline="-25000" dirty="0" smtClean="0">
                          <a:latin typeface="Comic Sans MS" panose="030F0702030302020204" pitchFamily="66" charset="0"/>
                          <a:ea typeface="Times New Roman" panose="02020603050405020304" pitchFamily="18" charset="0"/>
                        </a:rPr>
                        <m:t> </m:t>
                      </m:r>
                      <m:r>
                        <m:rPr>
                          <m:nor/>
                        </m:rPr>
                        <a:rPr lang="fr-FR" sz="2400" b="1" i="0" smtClean="0">
                          <a:latin typeface="Comic Sans MS" panose="030F0702030302020204" pitchFamily="66" charset="0"/>
                        </a:rPr>
                        <m:t>= 3 </m:t>
                      </m:r>
                      <m:r>
                        <m:rPr>
                          <m:nor/>
                        </m:rPr>
                        <a:rPr lang="fr-FR" sz="2400" b="1" i="0" smtClean="0">
                          <a:latin typeface="Comic Sans MS" panose="030F0702030302020204" pitchFamily="66" charset="0"/>
                          <a:ea typeface="Cambria Math" panose="02040503050406030204" pitchFamily="18" charset="0"/>
                        </a:rPr>
                        <m:t>×</m:t>
                      </m:r>
                      <m:r>
                        <m:rPr>
                          <m:nor/>
                        </m:rPr>
                        <a:rPr lang="fr-FR" sz="2400" b="1" i="0" smtClean="0">
                          <a:latin typeface="Comic Sans MS" panose="030F0702030302020204" pitchFamily="66" charset="0"/>
                          <a:ea typeface="Cambria Math" panose="02040503050406030204" pitchFamily="18" charset="0"/>
                        </a:rPr>
                        <m:t> 5730 ≈ 17 000 </m:t>
                      </m:r>
                      <m:r>
                        <m:rPr>
                          <m:nor/>
                        </m:rPr>
                        <a:rPr lang="fr-FR" sz="2400" b="1" i="0" smtClean="0">
                          <a:latin typeface="Comic Sans MS" panose="030F0702030302020204" pitchFamily="66" charset="0"/>
                          <a:ea typeface="Cambria Math" panose="02040503050406030204" pitchFamily="18" charset="0"/>
                        </a:rPr>
                        <m:t>ans</m:t>
                      </m:r>
                    </m:oMath>
                  </m:oMathPara>
                </a14:m>
                <a:endParaRPr lang="fr-FR" sz="2400" b="1" dirty="0">
                  <a:latin typeface="Comic Sans MS" panose="030F0702030302020204" pitchFamily="66" charset="0"/>
                </a:endParaRPr>
              </a:p>
            </p:txBody>
          </p:sp>
        </mc:Choice>
        <mc:Fallback xmlns="">
          <p:sp>
            <p:nvSpPr>
              <p:cNvPr id="13" name="ZoneTexte 12">
                <a:extLst>
                  <a:ext uri="{FF2B5EF4-FFF2-40B4-BE49-F238E27FC236}">
                    <a16:creationId xmlns:a16="http://schemas.microsoft.com/office/drawing/2014/main" id="{C062888B-9746-974C-610C-06690485F0E1}"/>
                  </a:ext>
                </a:extLst>
              </p:cNvPr>
              <p:cNvSpPr txBox="1">
                <a:spLocks noRot="1" noChangeAspect="1" noMove="1" noResize="1" noEditPoints="1" noAdjustHandles="1" noChangeArrowheads="1" noChangeShapeType="1" noTextEdit="1"/>
              </p:cNvSpPr>
              <p:nvPr/>
            </p:nvSpPr>
            <p:spPr>
              <a:xfrm>
                <a:off x="9829" y="5595891"/>
                <a:ext cx="12182168" cy="820481"/>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75275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B5705BE-9827-CF7A-44E8-BF105575CC1F}"/>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Exemple de datation au plomb 210</a:t>
            </a:r>
            <a:endParaRPr lang="fr-FR" sz="3200" dirty="0"/>
          </a:p>
        </p:txBody>
      </p:sp>
      <p:sp>
        <p:nvSpPr>
          <p:cNvPr id="4" name="ZoneTexte 3">
            <a:extLst>
              <a:ext uri="{FF2B5EF4-FFF2-40B4-BE49-F238E27FC236}">
                <a16:creationId xmlns:a16="http://schemas.microsoft.com/office/drawing/2014/main" id="{36ECF878-0ADB-76CD-5251-4A97FF77C318}"/>
              </a:ext>
            </a:extLst>
          </p:cNvPr>
          <p:cNvSpPr txBox="1"/>
          <p:nvPr/>
        </p:nvSpPr>
        <p:spPr>
          <a:xfrm>
            <a:off x="9831" y="579159"/>
            <a:ext cx="12182169" cy="4154984"/>
          </a:xfrm>
          <a:prstGeom prst="rect">
            <a:avLst/>
          </a:prstGeom>
          <a:noFill/>
        </p:spPr>
        <p:txBody>
          <a:bodyPr wrap="square">
            <a:spAutoFit/>
          </a:bodyPr>
          <a:lstStyle/>
          <a:p>
            <a:pPr algn="just"/>
            <a:r>
              <a:rPr lang="fr-FR" sz="2400" dirty="0">
                <a:latin typeface="Comic Sans MS" panose="030F0702030302020204" pitchFamily="66" charset="0"/>
                <a:ea typeface="Times New Roman" panose="02020603050405020304" pitchFamily="18" charset="0"/>
              </a:rPr>
              <a:t>Le plomb 210 est en concentration constante dans l'atmosphère. Il est possible de mesurer expérimentalement son activité notée A</a:t>
            </a:r>
            <a:r>
              <a:rPr lang="fr-FR" sz="2400" baseline="-25000" dirty="0">
                <a:latin typeface="Comic Sans MS" panose="030F0702030302020204" pitchFamily="66" charset="0"/>
                <a:ea typeface="Times New Roman" panose="02020603050405020304" pitchFamily="18" charset="0"/>
              </a:rPr>
              <a:t>0</a:t>
            </a:r>
            <a:r>
              <a:rPr lang="fr-FR" sz="2400" dirty="0">
                <a:latin typeface="Comic Sans MS" panose="030F0702030302020204" pitchFamily="66" charset="0"/>
                <a:ea typeface="Times New Roman" panose="02020603050405020304" pitchFamily="18" charset="0"/>
              </a:rPr>
              <a:t>. Sous l'action de la pluie ce plomb 210 est ramené au sol peut s'y infiltrer et étant radioactif sa quantité dans le sol diminue au cours du temps.</a:t>
            </a:r>
          </a:p>
          <a:p>
            <a:pPr algn="just"/>
            <a:r>
              <a:rPr lang="fr-FR" sz="2400" dirty="0">
                <a:latin typeface="Comic Sans MS" panose="030F0702030302020204" pitchFamily="66" charset="0"/>
                <a:ea typeface="Times New Roman" panose="02020603050405020304" pitchFamily="18" charset="0"/>
              </a:rPr>
              <a:t>On récupère alors un échantillon de terre enfoui dans le sol et on mesure son activité A(t). On trouve que A(t) = 0,27.A</a:t>
            </a:r>
            <a:r>
              <a:rPr lang="fr-FR" sz="2400" baseline="-25000" dirty="0">
                <a:latin typeface="Comic Sans MS" panose="030F0702030302020204" pitchFamily="66" charset="0"/>
                <a:ea typeface="Times New Roman" panose="02020603050405020304" pitchFamily="18" charset="0"/>
              </a:rPr>
              <a:t>0</a:t>
            </a:r>
            <a:r>
              <a:rPr lang="fr-FR" sz="2400" dirty="0">
                <a:latin typeface="Comic Sans MS" panose="030F0702030302020204" pitchFamily="66" charset="0"/>
                <a:ea typeface="Times New Roman" panose="02020603050405020304" pitchFamily="18" charset="0"/>
              </a:rPr>
              <a:t>. L </a:t>
            </a:r>
            <a:r>
              <a:rPr lang="fr-FR" sz="2400" dirty="0" err="1">
                <a:latin typeface="Comic Sans MS" panose="030F0702030302020204" pitchFamily="66" charset="0"/>
                <a:ea typeface="Times New Roman" panose="02020603050405020304" pitchFamily="18" charset="0"/>
              </a:rPr>
              <a:t>etemps</a:t>
            </a:r>
            <a:r>
              <a:rPr lang="fr-FR" sz="2400" dirty="0">
                <a:latin typeface="Comic Sans MS" panose="030F0702030302020204" pitchFamily="66" charset="0"/>
                <a:ea typeface="Times New Roman" panose="02020603050405020304" pitchFamily="18" charset="0"/>
              </a:rPr>
              <a:t> de demi-vie du plomb 210 est de 22,2 ans.</a:t>
            </a:r>
          </a:p>
          <a:p>
            <a:pPr algn="just"/>
            <a:endParaRPr lang="fr-FR" sz="2400" dirty="0">
              <a:latin typeface="Comic Sans MS" panose="030F0702030302020204" pitchFamily="66" charset="0"/>
              <a:ea typeface="Times New Roman" panose="02020603050405020304" pitchFamily="18" charset="0"/>
            </a:endParaRPr>
          </a:p>
          <a:p>
            <a:pPr algn="just"/>
            <a:r>
              <a:rPr lang="fr-FR" sz="2400" dirty="0">
                <a:latin typeface="Comic Sans MS" panose="030F0702030302020204" pitchFamily="66" charset="0"/>
                <a:ea typeface="Times New Roman" panose="02020603050405020304" pitchFamily="18" charset="0"/>
              </a:rPr>
              <a:t>Sachant que le plomb 210 suit une loi de décroissance radioactive, déterminer le temps t qui s'est écoulé entre la dernière pluie et la récupération de cet échantillon de terre.</a:t>
            </a:r>
            <a:endParaRPr lang="fr-FR" sz="24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F29B6402-8BD7-C81F-BBC5-2E6ED7DA7930}"/>
                  </a:ext>
                </a:extLst>
              </p:cNvPr>
              <p:cNvSpPr txBox="1"/>
              <p:nvPr/>
            </p:nvSpPr>
            <p:spPr>
              <a:xfrm>
                <a:off x="9830" y="4923298"/>
                <a:ext cx="12191999" cy="8775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2200" b="1" i="0" smtClean="0">
                          <a:latin typeface="Comic Sans MS" panose="030F0702030302020204" pitchFamily="66" charset="0"/>
                        </a:rPr>
                        <m:t>A</m:t>
                      </m:r>
                      <m:d>
                        <m:dPr>
                          <m:ctrlPr>
                            <a:rPr lang="fr-FR" sz="2200" b="1" i="1" smtClean="0">
                              <a:latin typeface="Cambria Math" panose="02040503050406030204" pitchFamily="18" charset="0"/>
                            </a:rPr>
                          </m:ctrlPr>
                        </m:dPr>
                        <m:e>
                          <m:r>
                            <m:rPr>
                              <m:nor/>
                            </m:rPr>
                            <a:rPr lang="fr-FR" sz="2200" b="1" i="0" smtClean="0">
                              <a:latin typeface="Comic Sans MS" panose="030F0702030302020204" pitchFamily="66" charset="0"/>
                            </a:rPr>
                            <m:t>t</m:t>
                          </m:r>
                        </m:e>
                      </m:d>
                      <m:r>
                        <m:rPr>
                          <m:nor/>
                        </m:rPr>
                        <a:rPr lang="fr-FR" sz="2200" b="1" i="0" smtClean="0">
                          <a:latin typeface="Comic Sans MS" panose="030F0702030302020204" pitchFamily="66" charset="0"/>
                        </a:rPr>
                        <m:t> =</m:t>
                      </m:r>
                      <m:r>
                        <m:rPr>
                          <m:nor/>
                        </m:rPr>
                        <a:rPr lang="fr-FR" sz="2200" b="0" i="0" smtClean="0">
                          <a:latin typeface="Comic Sans MS" panose="030F0702030302020204" pitchFamily="66" charset="0"/>
                        </a:rPr>
                        <m:t> </m:t>
                      </m:r>
                      <m:sSub>
                        <m:sSubPr>
                          <m:ctrlPr>
                            <a:rPr lang="fr-FR" sz="2200" b="1" i="1">
                              <a:latin typeface="Cambria Math" panose="02040503050406030204" pitchFamily="18" charset="0"/>
                            </a:rPr>
                          </m:ctrlPr>
                        </m:sSubPr>
                        <m:e>
                          <m:r>
                            <m:rPr>
                              <m:nor/>
                            </m:rPr>
                            <a:rPr lang="fr-FR" sz="2200" b="1" i="0" smtClean="0">
                              <a:latin typeface="Comic Sans MS" panose="030F0702030302020204" pitchFamily="66" charset="0"/>
                            </a:rPr>
                            <m:t>A</m:t>
                          </m:r>
                        </m:e>
                        <m:sub>
                          <m:r>
                            <m:rPr>
                              <m:nor/>
                            </m:rPr>
                            <a:rPr lang="fr-FR" sz="2200" b="1" i="0">
                              <a:latin typeface="Comic Sans MS" panose="030F0702030302020204" pitchFamily="66" charset="0"/>
                            </a:rPr>
                            <m:t>0</m:t>
                          </m:r>
                        </m:sub>
                      </m:sSub>
                      <m:r>
                        <m:rPr>
                          <m:nor/>
                        </m:rPr>
                        <a:rPr lang="fr-FR" sz="2200" b="1" i="0">
                          <a:latin typeface="Comic Sans MS" panose="030F0702030302020204" pitchFamily="66" charset="0"/>
                        </a:rPr>
                        <m:t>.</m:t>
                      </m:r>
                      <m:sSup>
                        <m:sSupPr>
                          <m:ctrlPr>
                            <a:rPr lang="fr-FR" sz="2200" b="1" i="1">
                              <a:latin typeface="Cambria Math" panose="02040503050406030204" pitchFamily="18" charset="0"/>
                            </a:rPr>
                          </m:ctrlPr>
                        </m:sSupPr>
                        <m:e>
                          <m:r>
                            <m:rPr>
                              <m:nor/>
                            </m:rPr>
                            <a:rPr lang="fr-FR" sz="2200" b="1" i="0">
                              <a:latin typeface="Comic Sans MS" panose="030F0702030302020204" pitchFamily="66" charset="0"/>
                            </a:rPr>
                            <m:t>e</m:t>
                          </m:r>
                        </m:e>
                        <m:sup>
                          <m:r>
                            <m:rPr>
                              <m:nor/>
                            </m:rPr>
                            <a:rPr lang="fr-FR" sz="2200" b="1" i="0">
                              <a:latin typeface="Comic Sans MS" panose="030F0702030302020204" pitchFamily="66" charset="0"/>
                            </a:rPr>
                            <m:t>−</m:t>
                          </m:r>
                          <m:r>
                            <m:rPr>
                              <m:nor/>
                            </m:rPr>
                            <a:rPr lang="fr-FR" sz="2200" b="1" i="0">
                              <a:latin typeface="Symbol" panose="05050102010706020507" pitchFamily="18" charset="2"/>
                            </a:rPr>
                            <m:t>l</m:t>
                          </m:r>
                          <m:r>
                            <m:rPr>
                              <m:nor/>
                            </m:rPr>
                            <a:rPr lang="fr-FR" sz="2200" b="1" i="0">
                              <a:latin typeface="Comic Sans MS" panose="030F0702030302020204" pitchFamily="66" charset="0"/>
                            </a:rPr>
                            <m:t>.</m:t>
                          </m:r>
                          <m:r>
                            <m:rPr>
                              <m:nor/>
                            </m:rPr>
                            <a:rPr lang="fr-FR" sz="2200" b="1" i="0">
                              <a:latin typeface="Comic Sans MS" panose="030F0702030302020204" pitchFamily="66" charset="0"/>
                            </a:rPr>
                            <m:t>t</m:t>
                          </m:r>
                        </m:sup>
                      </m:sSup>
                      <m:r>
                        <m:rPr>
                          <m:nor/>
                        </m:rPr>
                        <a:rPr lang="fr-FR" sz="2200" b="1" i="0" smtClean="0">
                          <a:latin typeface="Comic Sans MS" panose="030F0702030302020204" pitchFamily="66" charset="0"/>
                        </a:rPr>
                        <m:t> </m:t>
                      </m:r>
                      <m:groupChr>
                        <m:groupChrPr>
                          <m:chr m:val="⇒"/>
                          <m:pos m:val="top"/>
                          <m:ctrlPr>
                            <a:rPr lang="fr-FR" sz="2200" b="1" i="1" smtClean="0">
                              <a:latin typeface="Cambria Math" panose="02040503050406030204" pitchFamily="18" charset="0"/>
                            </a:rPr>
                          </m:ctrlPr>
                        </m:groupChrPr>
                        <m:e/>
                      </m:groupChr>
                      <m:r>
                        <m:rPr>
                          <m:nor/>
                        </m:rPr>
                        <a:rPr lang="fr-FR" sz="2200" b="1" i="0" smtClean="0">
                          <a:latin typeface="Comic Sans MS" panose="030F0702030302020204" pitchFamily="66" charset="0"/>
                        </a:rPr>
                        <m:t> </m:t>
                      </m:r>
                      <m:f>
                        <m:fPr>
                          <m:ctrlPr>
                            <a:rPr lang="fr-FR" sz="2200" b="1" i="1" smtClean="0">
                              <a:latin typeface="Cambria Math" panose="02040503050406030204" pitchFamily="18" charset="0"/>
                            </a:rPr>
                          </m:ctrlPr>
                        </m:fPr>
                        <m:num>
                          <m:r>
                            <m:rPr>
                              <m:nor/>
                            </m:rPr>
                            <a:rPr lang="fr-FR" sz="2200" b="1" i="0" smtClean="0">
                              <a:latin typeface="Comic Sans MS" panose="030F0702030302020204" pitchFamily="66" charset="0"/>
                            </a:rPr>
                            <m:t>A</m:t>
                          </m:r>
                          <m:r>
                            <m:rPr>
                              <m:nor/>
                            </m:rPr>
                            <a:rPr lang="fr-FR" sz="2200" b="1" i="0" smtClean="0">
                              <a:latin typeface="Comic Sans MS" panose="030F0702030302020204" pitchFamily="66" charset="0"/>
                            </a:rPr>
                            <m:t>(</m:t>
                          </m:r>
                          <m:r>
                            <m:rPr>
                              <m:nor/>
                            </m:rPr>
                            <a:rPr lang="fr-FR" sz="2200" b="1" i="0" smtClean="0">
                              <a:latin typeface="Comic Sans MS" panose="030F0702030302020204" pitchFamily="66" charset="0"/>
                            </a:rPr>
                            <m:t>t</m:t>
                          </m:r>
                          <m:r>
                            <m:rPr>
                              <m:nor/>
                            </m:rPr>
                            <a:rPr lang="fr-FR" sz="2200" b="1" i="0" smtClean="0">
                              <a:latin typeface="Comic Sans MS" panose="030F0702030302020204" pitchFamily="66" charset="0"/>
                            </a:rPr>
                            <m:t>)</m:t>
                          </m:r>
                        </m:num>
                        <m:den>
                          <m:sSub>
                            <m:sSubPr>
                              <m:ctrlPr>
                                <a:rPr lang="fr-FR" sz="2200" b="1" i="1">
                                  <a:latin typeface="Cambria Math" panose="02040503050406030204" pitchFamily="18" charset="0"/>
                                </a:rPr>
                              </m:ctrlPr>
                            </m:sSubPr>
                            <m:e>
                              <m:r>
                                <m:rPr>
                                  <m:nor/>
                                </m:rPr>
                                <a:rPr lang="fr-FR" sz="2200" b="1" i="0">
                                  <a:latin typeface="Comic Sans MS" panose="030F0702030302020204" pitchFamily="66" charset="0"/>
                                </a:rPr>
                                <m:t>A</m:t>
                              </m:r>
                            </m:e>
                            <m:sub>
                              <m:r>
                                <m:rPr>
                                  <m:nor/>
                                </m:rPr>
                                <a:rPr lang="fr-FR" sz="2200" b="1" i="0">
                                  <a:latin typeface="Comic Sans MS" panose="030F0702030302020204" pitchFamily="66" charset="0"/>
                                </a:rPr>
                                <m:t>0</m:t>
                              </m:r>
                            </m:sub>
                          </m:sSub>
                        </m:den>
                      </m:f>
                      <m:r>
                        <m:rPr>
                          <m:nor/>
                        </m:rPr>
                        <a:rPr lang="fr-FR" sz="2200" b="1" i="0" smtClean="0">
                          <a:latin typeface="Comic Sans MS" panose="030F0702030302020204" pitchFamily="66" charset="0"/>
                        </a:rPr>
                        <m:t>=</m:t>
                      </m:r>
                      <m:sSup>
                        <m:sSupPr>
                          <m:ctrlPr>
                            <a:rPr lang="fr-FR" sz="2200" b="1" i="1">
                              <a:latin typeface="Cambria Math" panose="02040503050406030204" pitchFamily="18" charset="0"/>
                            </a:rPr>
                          </m:ctrlPr>
                        </m:sSupPr>
                        <m:e>
                          <m:r>
                            <m:rPr>
                              <m:nor/>
                            </m:rPr>
                            <a:rPr lang="fr-FR" sz="2200" b="1" i="0">
                              <a:latin typeface="Comic Sans MS" panose="030F0702030302020204" pitchFamily="66" charset="0"/>
                            </a:rPr>
                            <m:t>e</m:t>
                          </m:r>
                        </m:e>
                        <m:sup>
                          <m:r>
                            <m:rPr>
                              <m:nor/>
                            </m:rPr>
                            <a:rPr lang="fr-FR" sz="2200" b="1" i="0">
                              <a:latin typeface="Comic Sans MS" panose="030F0702030302020204" pitchFamily="66" charset="0"/>
                            </a:rPr>
                            <m:t>−</m:t>
                          </m:r>
                          <m:r>
                            <m:rPr>
                              <m:nor/>
                            </m:rPr>
                            <a:rPr lang="fr-FR" sz="2200" b="1" i="0">
                              <a:latin typeface="Symbol" panose="05050102010706020507" pitchFamily="18" charset="2"/>
                            </a:rPr>
                            <m:t>l</m:t>
                          </m:r>
                          <m:r>
                            <m:rPr>
                              <m:nor/>
                            </m:rPr>
                            <a:rPr lang="fr-FR" sz="2200" b="1" i="0">
                              <a:latin typeface="Comic Sans MS" panose="030F0702030302020204" pitchFamily="66" charset="0"/>
                            </a:rPr>
                            <m:t>.</m:t>
                          </m:r>
                          <m:r>
                            <m:rPr>
                              <m:nor/>
                            </m:rPr>
                            <a:rPr lang="fr-FR" sz="2200" b="1" i="0">
                              <a:latin typeface="Comic Sans MS" panose="030F0702030302020204" pitchFamily="66" charset="0"/>
                            </a:rPr>
                            <m:t>t</m:t>
                          </m:r>
                        </m:sup>
                      </m:sSup>
                      <m:groupChr>
                        <m:groupChrPr>
                          <m:chr m:val="⇒"/>
                          <m:pos m:val="top"/>
                          <m:ctrlPr>
                            <a:rPr lang="fr-FR" sz="2200" b="1" i="1">
                              <a:latin typeface="Cambria Math" panose="02040503050406030204" pitchFamily="18" charset="0"/>
                            </a:rPr>
                          </m:ctrlPr>
                        </m:groupChrPr>
                        <m:e/>
                      </m:groupChr>
                      <m:r>
                        <m:rPr>
                          <m:nor/>
                        </m:rPr>
                        <a:rPr lang="fr-FR" sz="2200" b="1" i="0" smtClean="0">
                          <a:latin typeface="Comic Sans MS" panose="030F0702030302020204" pitchFamily="66" charset="0"/>
                        </a:rPr>
                        <m:t> −</m:t>
                      </m:r>
                      <m:r>
                        <m:rPr>
                          <m:nor/>
                        </m:rPr>
                        <a:rPr lang="fr-FR" sz="2200" b="1" i="0" smtClean="0">
                          <a:latin typeface="Symbol" panose="05050102010706020507" pitchFamily="18" charset="2"/>
                        </a:rPr>
                        <m:t>l</m:t>
                      </m:r>
                      <m:r>
                        <m:rPr>
                          <m:nor/>
                        </m:rPr>
                        <a:rPr lang="fr-FR" sz="2200" b="1" i="0" smtClean="0">
                          <a:latin typeface="Comic Sans MS" panose="030F0702030302020204" pitchFamily="66" charset="0"/>
                        </a:rPr>
                        <m:t>.</m:t>
                      </m:r>
                      <m:r>
                        <m:rPr>
                          <m:nor/>
                        </m:rPr>
                        <a:rPr lang="fr-FR" sz="2200" b="1" i="0" smtClean="0">
                          <a:latin typeface="Comic Sans MS" panose="030F0702030302020204" pitchFamily="66" charset="0"/>
                        </a:rPr>
                        <m:t>t</m:t>
                      </m:r>
                      <m:r>
                        <m:rPr>
                          <m:nor/>
                        </m:rPr>
                        <a:rPr lang="fr-FR" sz="2200" b="1" i="0" smtClean="0">
                          <a:latin typeface="Comic Sans MS" panose="030F0702030302020204" pitchFamily="66" charset="0"/>
                        </a:rPr>
                        <m:t>=</m:t>
                      </m:r>
                      <m:r>
                        <m:rPr>
                          <m:nor/>
                        </m:rPr>
                        <a:rPr lang="fr-FR" sz="2200" b="1" i="0" smtClean="0">
                          <a:latin typeface="Comic Sans MS" panose="030F0702030302020204" pitchFamily="66" charset="0"/>
                        </a:rPr>
                        <m:t>ln</m:t>
                      </m:r>
                      <m:d>
                        <m:dPr>
                          <m:ctrlPr>
                            <a:rPr lang="fr-FR" sz="2200" b="1" i="1" smtClean="0">
                              <a:latin typeface="Cambria Math" panose="02040503050406030204" pitchFamily="18" charset="0"/>
                            </a:rPr>
                          </m:ctrlPr>
                        </m:dPr>
                        <m:e>
                          <m:f>
                            <m:fPr>
                              <m:ctrlPr>
                                <a:rPr lang="fr-FR" sz="2200" b="1" i="1">
                                  <a:latin typeface="Cambria Math" panose="02040503050406030204" pitchFamily="18" charset="0"/>
                                </a:rPr>
                              </m:ctrlPr>
                            </m:fPr>
                            <m:num>
                              <m:r>
                                <m:rPr>
                                  <m:nor/>
                                </m:rPr>
                                <a:rPr lang="fr-FR" sz="2200" b="1" i="0">
                                  <a:latin typeface="Comic Sans MS" panose="030F0702030302020204" pitchFamily="66" charset="0"/>
                                </a:rPr>
                                <m:t>A</m:t>
                              </m:r>
                              <m:d>
                                <m:dPr>
                                  <m:ctrlPr>
                                    <a:rPr lang="fr-FR" sz="2200" b="1" i="1">
                                      <a:latin typeface="Cambria Math" panose="02040503050406030204" pitchFamily="18" charset="0"/>
                                    </a:rPr>
                                  </m:ctrlPr>
                                </m:dPr>
                                <m:e>
                                  <m:r>
                                    <m:rPr>
                                      <m:nor/>
                                    </m:rPr>
                                    <a:rPr lang="fr-FR" sz="2200" b="1" i="0">
                                      <a:latin typeface="Comic Sans MS" panose="030F0702030302020204" pitchFamily="66" charset="0"/>
                                    </a:rPr>
                                    <m:t>t</m:t>
                                  </m:r>
                                </m:e>
                              </m:d>
                            </m:num>
                            <m:den>
                              <m:sSub>
                                <m:sSubPr>
                                  <m:ctrlPr>
                                    <a:rPr lang="fr-FR" sz="2200" b="1" i="1">
                                      <a:latin typeface="Cambria Math" panose="02040503050406030204" pitchFamily="18" charset="0"/>
                                    </a:rPr>
                                  </m:ctrlPr>
                                </m:sSubPr>
                                <m:e>
                                  <m:r>
                                    <m:rPr>
                                      <m:nor/>
                                    </m:rPr>
                                    <a:rPr lang="fr-FR" sz="2200" b="1" i="0">
                                      <a:latin typeface="Comic Sans MS" panose="030F0702030302020204" pitchFamily="66" charset="0"/>
                                    </a:rPr>
                                    <m:t>A</m:t>
                                  </m:r>
                                </m:e>
                                <m:sub>
                                  <m:r>
                                    <m:rPr>
                                      <m:nor/>
                                    </m:rPr>
                                    <a:rPr lang="fr-FR" sz="2200" b="1" i="0">
                                      <a:latin typeface="Comic Sans MS" panose="030F0702030302020204" pitchFamily="66" charset="0"/>
                                    </a:rPr>
                                    <m:t>0</m:t>
                                  </m:r>
                                </m:sub>
                              </m:sSub>
                            </m:den>
                          </m:f>
                        </m:e>
                      </m:d>
                      <m:groupChr>
                        <m:groupChrPr>
                          <m:chr m:val="⇒"/>
                          <m:pos m:val="top"/>
                          <m:ctrlPr>
                            <a:rPr lang="fr-FR" sz="2200" b="1" i="1">
                              <a:latin typeface="Cambria Math" panose="02040503050406030204" pitchFamily="18" charset="0"/>
                            </a:rPr>
                          </m:ctrlPr>
                        </m:groupChrPr>
                        <m:e/>
                      </m:groupChr>
                      <m:r>
                        <m:rPr>
                          <m:nor/>
                        </m:rPr>
                        <a:rPr lang="fr-FR" sz="2200" b="1" i="0" smtClean="0">
                          <a:latin typeface="Comic Sans MS" panose="030F0702030302020204" pitchFamily="66" charset="0"/>
                        </a:rPr>
                        <m:t> </m:t>
                      </m:r>
                      <m:r>
                        <m:rPr>
                          <m:nor/>
                        </m:rPr>
                        <a:rPr lang="fr-FR" sz="2200" b="1" i="0" smtClean="0">
                          <a:latin typeface="Comic Sans MS" panose="030F0702030302020204" pitchFamily="66" charset="0"/>
                        </a:rPr>
                        <m:t>t</m:t>
                      </m:r>
                      <m:r>
                        <m:rPr>
                          <m:nor/>
                        </m:rPr>
                        <a:rPr lang="fr-FR" sz="2200" b="1" i="0" smtClean="0">
                          <a:latin typeface="Comic Sans MS" panose="030F0702030302020204" pitchFamily="66" charset="0"/>
                        </a:rPr>
                        <m:t>= </m:t>
                      </m:r>
                      <m:f>
                        <m:fPr>
                          <m:ctrlPr>
                            <a:rPr lang="fr-FR" sz="2200" b="1" i="1" smtClean="0">
                              <a:latin typeface="Cambria Math" panose="02040503050406030204" pitchFamily="18" charset="0"/>
                            </a:rPr>
                          </m:ctrlPr>
                        </m:fPr>
                        <m:num>
                          <m:r>
                            <m:rPr>
                              <m:nor/>
                            </m:rPr>
                            <a:rPr lang="fr-FR" sz="2200" b="1" i="0" smtClean="0">
                              <a:latin typeface="Comic Sans MS" panose="030F0702030302020204" pitchFamily="66" charset="0"/>
                            </a:rPr>
                            <m:t>1</m:t>
                          </m:r>
                        </m:num>
                        <m:den>
                          <m:r>
                            <m:rPr>
                              <m:nor/>
                            </m:rPr>
                            <a:rPr lang="fr-FR" sz="2200" b="1" i="0" smtClean="0">
                              <a:latin typeface="Symbol" panose="05050102010706020507" pitchFamily="18" charset="2"/>
                            </a:rPr>
                            <m:t>l</m:t>
                          </m:r>
                        </m:den>
                      </m:f>
                      <m:r>
                        <m:rPr>
                          <m:nor/>
                        </m:rPr>
                        <a:rPr lang="fr-FR" sz="2200" b="1" i="0" smtClean="0">
                          <a:latin typeface="Comic Sans MS" panose="030F0702030302020204" pitchFamily="66" charset="0"/>
                        </a:rPr>
                        <m:t>.</m:t>
                      </m:r>
                      <m:r>
                        <m:rPr>
                          <m:nor/>
                        </m:rPr>
                        <a:rPr lang="fr-FR" sz="2200" b="1" i="0">
                          <a:latin typeface="Comic Sans MS" panose="030F0702030302020204" pitchFamily="66" charset="0"/>
                        </a:rPr>
                        <m:t>ln</m:t>
                      </m:r>
                      <m:d>
                        <m:dPr>
                          <m:ctrlPr>
                            <a:rPr lang="fr-FR" sz="2200" b="1" i="1">
                              <a:latin typeface="Cambria Math" panose="02040503050406030204" pitchFamily="18" charset="0"/>
                            </a:rPr>
                          </m:ctrlPr>
                        </m:dPr>
                        <m:e>
                          <m:f>
                            <m:fPr>
                              <m:ctrlPr>
                                <a:rPr lang="fr-FR" sz="2200" b="1" i="1">
                                  <a:latin typeface="Cambria Math" panose="02040503050406030204" pitchFamily="18" charset="0"/>
                                </a:rPr>
                              </m:ctrlPr>
                            </m:fPr>
                            <m:num>
                              <m:r>
                                <m:rPr>
                                  <m:nor/>
                                </m:rPr>
                                <a:rPr lang="fr-FR" sz="2200" b="1" i="0">
                                  <a:latin typeface="Comic Sans MS" panose="030F0702030302020204" pitchFamily="66" charset="0"/>
                                </a:rPr>
                                <m:t>A</m:t>
                              </m:r>
                              <m:d>
                                <m:dPr>
                                  <m:ctrlPr>
                                    <a:rPr lang="fr-FR" sz="2200" b="1" i="1">
                                      <a:latin typeface="Cambria Math" panose="02040503050406030204" pitchFamily="18" charset="0"/>
                                    </a:rPr>
                                  </m:ctrlPr>
                                </m:dPr>
                                <m:e>
                                  <m:r>
                                    <m:rPr>
                                      <m:nor/>
                                    </m:rPr>
                                    <a:rPr lang="fr-FR" sz="2200" b="1" i="0">
                                      <a:latin typeface="Comic Sans MS" panose="030F0702030302020204" pitchFamily="66" charset="0"/>
                                    </a:rPr>
                                    <m:t>t</m:t>
                                  </m:r>
                                </m:e>
                              </m:d>
                            </m:num>
                            <m:den>
                              <m:sSub>
                                <m:sSubPr>
                                  <m:ctrlPr>
                                    <a:rPr lang="fr-FR" sz="2200" b="1" i="1">
                                      <a:latin typeface="Cambria Math" panose="02040503050406030204" pitchFamily="18" charset="0"/>
                                    </a:rPr>
                                  </m:ctrlPr>
                                </m:sSubPr>
                                <m:e>
                                  <m:r>
                                    <m:rPr>
                                      <m:nor/>
                                    </m:rPr>
                                    <a:rPr lang="fr-FR" sz="2200" b="1" i="0">
                                      <a:latin typeface="Comic Sans MS" panose="030F0702030302020204" pitchFamily="66" charset="0"/>
                                    </a:rPr>
                                    <m:t>A</m:t>
                                  </m:r>
                                </m:e>
                                <m:sub>
                                  <m:r>
                                    <m:rPr>
                                      <m:nor/>
                                    </m:rPr>
                                    <a:rPr lang="fr-FR" sz="2200" b="1" i="0">
                                      <a:latin typeface="Comic Sans MS" panose="030F0702030302020204" pitchFamily="66" charset="0"/>
                                    </a:rPr>
                                    <m:t>0</m:t>
                                  </m:r>
                                </m:sub>
                              </m:sSub>
                            </m:den>
                          </m:f>
                        </m:e>
                      </m:d>
                      <m:r>
                        <m:rPr>
                          <m:nor/>
                        </m:rPr>
                        <a:rPr lang="fr-FR" sz="2200" b="1" i="0" smtClean="0">
                          <a:latin typeface="Comic Sans MS" panose="030F0702030302020204" pitchFamily="66" charset="0"/>
                        </a:rPr>
                        <m:t>= </m:t>
                      </m:r>
                      <m:f>
                        <m:fPr>
                          <m:ctrlPr>
                            <a:rPr lang="fr-FR" sz="2200" b="1" i="1" smtClean="0">
                              <a:latin typeface="Cambria Math" panose="02040503050406030204" pitchFamily="18" charset="0"/>
                            </a:rPr>
                          </m:ctrlPr>
                        </m:fPr>
                        <m:num>
                          <m:r>
                            <m:rPr>
                              <m:nor/>
                            </m:rPr>
                            <a:rPr lang="fr-FR" sz="2200" b="1" i="0" dirty="0">
                              <a:latin typeface="Comic Sans MS" panose="030F0702030302020204" pitchFamily="66" charset="0"/>
                              <a:ea typeface="Times New Roman" panose="02020603050405020304" pitchFamily="18" charset="0"/>
                            </a:rPr>
                            <m:t>t</m:t>
                          </m:r>
                          <m:r>
                            <m:rPr>
                              <m:nor/>
                            </m:rPr>
                            <a:rPr lang="fr-FR" sz="2200" b="1" i="0" baseline="-25000" dirty="0">
                              <a:latin typeface="Comic Sans MS" panose="030F0702030302020204" pitchFamily="66" charset="0"/>
                              <a:ea typeface="Times New Roman" panose="02020603050405020304" pitchFamily="18" charset="0"/>
                            </a:rPr>
                            <m:t>1/2</m:t>
                          </m:r>
                        </m:num>
                        <m:den>
                          <m:r>
                            <m:rPr>
                              <m:nor/>
                            </m:rPr>
                            <a:rPr lang="fr-FR" sz="2200" b="1" i="0" smtClean="0">
                              <a:latin typeface="Comic Sans MS" panose="030F0702030302020204" pitchFamily="66" charset="0"/>
                            </a:rPr>
                            <m:t>ln</m:t>
                          </m:r>
                          <m:r>
                            <m:rPr>
                              <m:nor/>
                            </m:rPr>
                            <a:rPr lang="fr-FR" sz="2200" b="1" i="0" smtClean="0">
                              <a:latin typeface="Comic Sans MS" panose="030F0702030302020204" pitchFamily="66" charset="0"/>
                            </a:rPr>
                            <m:t>2</m:t>
                          </m:r>
                        </m:den>
                      </m:f>
                      <m:r>
                        <m:rPr>
                          <m:nor/>
                        </m:rPr>
                        <a:rPr lang="fr-FR" sz="2200" b="1" i="0" smtClean="0">
                          <a:latin typeface="Comic Sans MS" panose="030F0702030302020204" pitchFamily="66" charset="0"/>
                        </a:rPr>
                        <m:t>.</m:t>
                      </m:r>
                      <m:r>
                        <m:rPr>
                          <m:nor/>
                        </m:rPr>
                        <a:rPr lang="fr-FR" sz="2200" b="1">
                          <a:latin typeface="Comic Sans MS" panose="030F0702030302020204" pitchFamily="66" charset="0"/>
                        </a:rPr>
                        <m:t>ln</m:t>
                      </m:r>
                      <m:d>
                        <m:dPr>
                          <m:ctrlPr>
                            <a:rPr lang="fr-FR" sz="2200" b="1" i="1">
                              <a:latin typeface="Cambria Math" panose="02040503050406030204" pitchFamily="18" charset="0"/>
                            </a:rPr>
                          </m:ctrlPr>
                        </m:dPr>
                        <m:e>
                          <m:f>
                            <m:fPr>
                              <m:ctrlPr>
                                <a:rPr lang="fr-FR" sz="2200" b="1" i="1">
                                  <a:latin typeface="Cambria Math" panose="02040503050406030204" pitchFamily="18" charset="0"/>
                                </a:rPr>
                              </m:ctrlPr>
                            </m:fPr>
                            <m:num>
                              <m:r>
                                <m:rPr>
                                  <m:nor/>
                                </m:rPr>
                                <a:rPr lang="fr-FR" sz="2200" b="1">
                                  <a:latin typeface="Comic Sans MS" panose="030F0702030302020204" pitchFamily="66" charset="0"/>
                                </a:rPr>
                                <m:t>A</m:t>
                              </m:r>
                              <m:d>
                                <m:dPr>
                                  <m:ctrlPr>
                                    <a:rPr lang="fr-FR" sz="2200" b="1" i="1">
                                      <a:latin typeface="Cambria Math" panose="02040503050406030204" pitchFamily="18" charset="0"/>
                                    </a:rPr>
                                  </m:ctrlPr>
                                </m:dPr>
                                <m:e>
                                  <m:r>
                                    <m:rPr>
                                      <m:nor/>
                                    </m:rPr>
                                    <a:rPr lang="fr-FR" sz="2200" b="1">
                                      <a:latin typeface="Comic Sans MS" panose="030F0702030302020204" pitchFamily="66" charset="0"/>
                                    </a:rPr>
                                    <m:t>t</m:t>
                                  </m:r>
                                </m:e>
                              </m:d>
                            </m:num>
                            <m:den>
                              <m:sSub>
                                <m:sSubPr>
                                  <m:ctrlPr>
                                    <a:rPr lang="fr-FR" sz="2200" b="1" i="1">
                                      <a:latin typeface="Cambria Math" panose="02040503050406030204" pitchFamily="18" charset="0"/>
                                    </a:rPr>
                                  </m:ctrlPr>
                                </m:sSubPr>
                                <m:e>
                                  <m:r>
                                    <m:rPr>
                                      <m:nor/>
                                    </m:rPr>
                                    <a:rPr lang="fr-FR" sz="2200" b="1">
                                      <a:latin typeface="Comic Sans MS" panose="030F0702030302020204" pitchFamily="66" charset="0"/>
                                    </a:rPr>
                                    <m:t>A</m:t>
                                  </m:r>
                                </m:e>
                                <m:sub>
                                  <m:r>
                                    <m:rPr>
                                      <m:nor/>
                                    </m:rPr>
                                    <a:rPr lang="fr-FR" sz="2200" b="1">
                                      <a:latin typeface="Comic Sans MS" panose="030F0702030302020204" pitchFamily="66" charset="0"/>
                                    </a:rPr>
                                    <m:t>0</m:t>
                                  </m:r>
                                </m:sub>
                              </m:sSub>
                            </m:den>
                          </m:f>
                        </m:e>
                      </m:d>
                    </m:oMath>
                  </m:oMathPara>
                </a14:m>
                <a:endParaRPr lang="fr-FR" sz="2200" dirty="0">
                  <a:latin typeface="Comic Sans MS" panose="030F0702030302020204" pitchFamily="66" charset="0"/>
                </a:endParaRPr>
              </a:p>
            </p:txBody>
          </p:sp>
        </mc:Choice>
        <mc:Fallback xmlns="">
          <p:sp>
            <p:nvSpPr>
              <p:cNvPr id="6" name="ZoneTexte 5">
                <a:extLst>
                  <a:ext uri="{FF2B5EF4-FFF2-40B4-BE49-F238E27FC236}">
                    <a16:creationId xmlns:a16="http://schemas.microsoft.com/office/drawing/2014/main" id="{F29B6402-8BD7-C81F-BBC5-2E6ED7DA7930}"/>
                  </a:ext>
                </a:extLst>
              </p:cNvPr>
              <p:cNvSpPr txBox="1">
                <a:spLocks noRot="1" noChangeAspect="1" noMove="1" noResize="1" noEditPoints="1" noAdjustHandles="1" noChangeArrowheads="1" noChangeShapeType="1" noTextEdit="1"/>
              </p:cNvSpPr>
              <p:nvPr/>
            </p:nvSpPr>
            <p:spPr>
              <a:xfrm>
                <a:off x="9830" y="4923298"/>
                <a:ext cx="12191999" cy="877548"/>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C1B3B9D6-CC83-E862-8112-172FCECD9957}"/>
                  </a:ext>
                </a:extLst>
              </p:cNvPr>
              <p:cNvSpPr txBox="1"/>
              <p:nvPr/>
            </p:nvSpPr>
            <p:spPr>
              <a:xfrm>
                <a:off x="-4918" y="6117918"/>
                <a:ext cx="12191999" cy="7573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2200" b="1" i="0" smtClean="0">
                          <a:latin typeface="Comic Sans MS" panose="030F0702030302020204" pitchFamily="66" charset="0"/>
                        </a:rPr>
                        <m:t>A</m:t>
                      </m:r>
                      <m:d>
                        <m:dPr>
                          <m:ctrlPr>
                            <a:rPr lang="fr-FR" sz="2200" b="1" i="1" smtClean="0">
                              <a:latin typeface="Cambria Math" panose="02040503050406030204" pitchFamily="18" charset="0"/>
                            </a:rPr>
                          </m:ctrlPr>
                        </m:dPr>
                        <m:e>
                          <m:r>
                            <m:rPr>
                              <m:nor/>
                            </m:rPr>
                            <a:rPr lang="fr-FR" sz="2200" b="1" i="0" smtClean="0">
                              <a:latin typeface="Comic Sans MS" panose="030F0702030302020204" pitchFamily="66" charset="0"/>
                            </a:rPr>
                            <m:t>t</m:t>
                          </m:r>
                        </m:e>
                      </m:d>
                      <m:r>
                        <m:rPr>
                          <m:nor/>
                        </m:rPr>
                        <a:rPr lang="fr-FR" sz="2200" b="1" i="0" smtClean="0">
                          <a:latin typeface="Comic Sans MS" panose="030F0702030302020204" pitchFamily="66" charset="0"/>
                        </a:rPr>
                        <m:t> =</m:t>
                      </m:r>
                      <m:r>
                        <m:rPr>
                          <m:nor/>
                        </m:rPr>
                        <a:rPr lang="fr-FR" sz="2200" b="0" i="0" smtClean="0">
                          <a:latin typeface="Comic Sans MS" panose="030F0702030302020204" pitchFamily="66" charset="0"/>
                        </a:rPr>
                        <m:t> </m:t>
                      </m:r>
                      <m:f>
                        <m:fPr>
                          <m:ctrlPr>
                            <a:rPr lang="fr-FR" sz="2200" b="1" i="1" smtClean="0">
                              <a:latin typeface="Cambria Math" panose="02040503050406030204" pitchFamily="18" charset="0"/>
                            </a:rPr>
                          </m:ctrlPr>
                        </m:fPr>
                        <m:num>
                          <m:r>
                            <m:rPr>
                              <m:nor/>
                            </m:rPr>
                            <a:rPr lang="fr-FR" sz="2200" b="1" i="0" dirty="0" smtClean="0">
                              <a:latin typeface="Comic Sans MS" panose="030F0702030302020204" pitchFamily="66" charset="0"/>
                              <a:ea typeface="Times New Roman" panose="02020603050405020304" pitchFamily="18" charset="0"/>
                            </a:rPr>
                            <m:t>22,2</m:t>
                          </m:r>
                        </m:num>
                        <m:den>
                          <m:r>
                            <m:rPr>
                              <m:nor/>
                            </m:rPr>
                            <a:rPr lang="fr-FR" sz="2200" b="1" i="0" smtClean="0">
                              <a:latin typeface="Comic Sans MS" panose="030F0702030302020204" pitchFamily="66" charset="0"/>
                            </a:rPr>
                            <m:t>ln</m:t>
                          </m:r>
                          <m:r>
                            <m:rPr>
                              <m:nor/>
                            </m:rPr>
                            <a:rPr lang="fr-FR" sz="2200" b="1" i="0" smtClean="0">
                              <a:latin typeface="Comic Sans MS" panose="030F0702030302020204" pitchFamily="66" charset="0"/>
                            </a:rPr>
                            <m:t>2</m:t>
                          </m:r>
                        </m:den>
                      </m:f>
                      <m:r>
                        <m:rPr>
                          <m:nor/>
                        </m:rPr>
                        <a:rPr lang="fr-FR" sz="2200" b="1" i="0" smtClean="0">
                          <a:latin typeface="Comic Sans MS" panose="030F0702030302020204" pitchFamily="66" charset="0"/>
                        </a:rPr>
                        <m:t>.</m:t>
                      </m:r>
                      <m:r>
                        <m:rPr>
                          <m:nor/>
                        </m:rPr>
                        <a:rPr lang="fr-FR" sz="2200" b="1" i="0">
                          <a:latin typeface="Comic Sans MS" panose="030F0702030302020204" pitchFamily="66" charset="0"/>
                        </a:rPr>
                        <m:t>ln</m:t>
                      </m:r>
                      <m:d>
                        <m:dPr>
                          <m:ctrlPr>
                            <a:rPr lang="fr-FR" sz="2200" b="1" i="1">
                              <a:latin typeface="Cambria Math" panose="02040503050406030204" pitchFamily="18" charset="0"/>
                            </a:rPr>
                          </m:ctrlPr>
                        </m:dPr>
                        <m:e>
                          <m:r>
                            <m:rPr>
                              <m:nor/>
                            </m:rPr>
                            <a:rPr lang="fr-FR" sz="2200" b="1" i="0" smtClean="0">
                              <a:latin typeface="Comic Sans MS" panose="030F0702030302020204" pitchFamily="66" charset="0"/>
                            </a:rPr>
                            <m:t>0,27</m:t>
                          </m:r>
                        </m:e>
                      </m:d>
                      <m:r>
                        <m:rPr>
                          <m:nor/>
                        </m:rPr>
                        <a:rPr lang="fr-FR" sz="2200" b="1" i="0" smtClean="0">
                          <a:latin typeface="Cambria Math" panose="02040503050406030204" pitchFamily="18" charset="0"/>
                        </a:rPr>
                        <m:t> </m:t>
                      </m:r>
                      <m:r>
                        <m:rPr>
                          <m:nor/>
                        </m:rPr>
                        <a:rPr lang="fr-FR" sz="2200" b="1" i="0" smtClean="0">
                          <a:latin typeface="Comic Sans MS" panose="030F0702030302020204" pitchFamily="66" charset="0"/>
                        </a:rPr>
                        <m:t>= 42 </m:t>
                      </m:r>
                      <m:r>
                        <m:rPr>
                          <m:nor/>
                        </m:rPr>
                        <a:rPr lang="fr-FR" sz="2200" b="1" i="0" smtClean="0">
                          <a:latin typeface="Comic Sans MS" panose="030F0702030302020204" pitchFamily="66" charset="0"/>
                        </a:rPr>
                        <m:t>ans</m:t>
                      </m:r>
                    </m:oMath>
                  </m:oMathPara>
                </a14:m>
                <a:endParaRPr lang="fr-FR" sz="2200" dirty="0">
                  <a:latin typeface="Comic Sans MS" panose="030F0702030302020204" pitchFamily="66" charset="0"/>
                </a:endParaRPr>
              </a:p>
            </p:txBody>
          </p:sp>
        </mc:Choice>
        <mc:Fallback xmlns="">
          <p:sp>
            <p:nvSpPr>
              <p:cNvPr id="7" name="ZoneTexte 6">
                <a:extLst>
                  <a:ext uri="{FF2B5EF4-FFF2-40B4-BE49-F238E27FC236}">
                    <a16:creationId xmlns:a16="http://schemas.microsoft.com/office/drawing/2014/main" id="{C1B3B9D6-CC83-E862-8112-172FCECD9957}"/>
                  </a:ext>
                </a:extLst>
              </p:cNvPr>
              <p:cNvSpPr txBox="1">
                <a:spLocks noRot="1" noChangeAspect="1" noMove="1" noResize="1" noEditPoints="1" noAdjustHandles="1" noChangeArrowheads="1" noChangeShapeType="1" noTextEdit="1"/>
              </p:cNvSpPr>
              <p:nvPr/>
            </p:nvSpPr>
            <p:spPr>
              <a:xfrm>
                <a:off x="-4918" y="6117918"/>
                <a:ext cx="12191999" cy="757323"/>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280803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AC8E510C-E85A-5334-A48E-3947964ADAF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Application dans le domaine médical</a:t>
            </a:r>
            <a:endParaRPr lang="fr-FR" sz="3200" dirty="0"/>
          </a:p>
        </p:txBody>
      </p:sp>
      <p:sp>
        <p:nvSpPr>
          <p:cNvPr id="4" name="ZoneTexte 3">
            <a:extLst>
              <a:ext uri="{FF2B5EF4-FFF2-40B4-BE49-F238E27FC236}">
                <a16:creationId xmlns:a16="http://schemas.microsoft.com/office/drawing/2014/main" id="{403E5F7D-3A9B-84E9-B2CE-23B269702A55}"/>
              </a:ext>
            </a:extLst>
          </p:cNvPr>
          <p:cNvSpPr txBox="1"/>
          <p:nvPr/>
        </p:nvSpPr>
        <p:spPr>
          <a:xfrm>
            <a:off x="0" y="584775"/>
            <a:ext cx="7296994" cy="3744615"/>
          </a:xfrm>
          <a:prstGeom prst="rect">
            <a:avLst/>
          </a:prstGeom>
          <a:noFill/>
        </p:spPr>
        <p:txBody>
          <a:bodyPr wrap="square">
            <a:spAutoFit/>
          </a:bodyPr>
          <a:lstStyle/>
          <a:p>
            <a:pPr algn="just">
              <a:spcAft>
                <a:spcPts val="800"/>
              </a:spcAft>
            </a:pPr>
            <a:r>
              <a:rPr lang="fr-FR" sz="2400" dirty="0">
                <a:latin typeface="Comic Sans MS" panose="030F0702030302020204" pitchFamily="66" charset="0"/>
                <a:ea typeface="Times New Roman" panose="02020603050405020304" pitchFamily="18" charset="0"/>
              </a:rPr>
              <a:t>Dans le domaine médical la radioactivité est utilisée en imagerie médicale.</a:t>
            </a:r>
          </a:p>
          <a:p>
            <a:pPr algn="just">
              <a:spcAft>
                <a:spcPts val="800"/>
              </a:spcAft>
            </a:pPr>
            <a:r>
              <a:rPr lang="fr-FR" sz="2400" dirty="0">
                <a:latin typeface="Comic Sans MS" panose="030F0702030302020204" pitchFamily="66" charset="0"/>
                <a:ea typeface="Times New Roman" panose="02020603050405020304" pitchFamily="18" charset="0"/>
              </a:rPr>
              <a:t>On injecte à un patient des espèces radioactives appelées traceurs radioactifs ayant une demi-vie assez faible.</a:t>
            </a:r>
          </a:p>
          <a:p>
            <a:pPr algn="just">
              <a:spcAft>
                <a:spcPts val="800"/>
              </a:spcAft>
            </a:pPr>
            <a:r>
              <a:rPr lang="fr-FR" sz="2400" dirty="0">
                <a:latin typeface="Comic Sans MS" panose="030F0702030302020204" pitchFamily="66" charset="0"/>
                <a:ea typeface="Times New Roman" panose="02020603050405020304" pitchFamily="18" charset="0"/>
              </a:rPr>
              <a:t>Ces traceurs radioactifs vont se fixer sur l'organe cible à étudier et émettre un rayonnement </a:t>
            </a:r>
            <a:r>
              <a:rPr lang="fr-FR" sz="3200" b="1" dirty="0">
                <a:latin typeface="Symbol" panose="05050102010706020507" pitchFamily="18" charset="2"/>
                <a:ea typeface="Times New Roman" panose="02020603050405020304" pitchFamily="18" charset="0"/>
              </a:rPr>
              <a:t>g</a:t>
            </a:r>
            <a:r>
              <a:rPr lang="fr-FR" sz="2400" dirty="0">
                <a:latin typeface="Comic Sans MS" panose="030F0702030302020204" pitchFamily="66" charset="0"/>
                <a:ea typeface="Times New Roman" panose="02020603050405020304" pitchFamily="18" charset="0"/>
              </a:rPr>
              <a:t> issu de la désintégration d'un noyau radioactif.</a:t>
            </a:r>
          </a:p>
        </p:txBody>
      </p:sp>
      <p:pic>
        <p:nvPicPr>
          <p:cNvPr id="6" name="Image 5">
            <a:extLst>
              <a:ext uri="{FF2B5EF4-FFF2-40B4-BE49-F238E27FC236}">
                <a16:creationId xmlns:a16="http://schemas.microsoft.com/office/drawing/2014/main" id="{92F16B2B-3341-012B-A364-1450F66625A6}"/>
              </a:ext>
            </a:extLst>
          </p:cNvPr>
          <p:cNvPicPr>
            <a:picLocks noChangeAspect="1"/>
          </p:cNvPicPr>
          <p:nvPr/>
        </p:nvPicPr>
        <p:blipFill rotWithShape="1">
          <a:blip r:embed="rId2"/>
          <a:srcRect l="1470"/>
          <a:stretch/>
        </p:blipFill>
        <p:spPr>
          <a:xfrm>
            <a:off x="7296994" y="621429"/>
            <a:ext cx="4814888" cy="2807571"/>
          </a:xfrm>
          <a:prstGeom prst="rect">
            <a:avLst/>
          </a:prstGeom>
        </p:spPr>
      </p:pic>
      <p:sp>
        <p:nvSpPr>
          <p:cNvPr id="10" name="ZoneTexte 9">
            <a:extLst>
              <a:ext uri="{FF2B5EF4-FFF2-40B4-BE49-F238E27FC236}">
                <a16:creationId xmlns:a16="http://schemas.microsoft.com/office/drawing/2014/main" id="{DA0DCEAC-9F5F-E19C-83A2-76AAA81653A2}"/>
              </a:ext>
            </a:extLst>
          </p:cNvPr>
          <p:cNvSpPr txBox="1"/>
          <p:nvPr/>
        </p:nvSpPr>
        <p:spPr>
          <a:xfrm>
            <a:off x="0" y="4377169"/>
            <a:ext cx="12192000" cy="1302921"/>
          </a:xfrm>
          <a:prstGeom prst="rect">
            <a:avLst/>
          </a:prstGeom>
          <a:noFill/>
        </p:spPr>
        <p:txBody>
          <a:bodyPr wrap="square">
            <a:spAutoFit/>
          </a:bodyPr>
          <a:lstStyle/>
          <a:p>
            <a:pPr algn="just">
              <a:spcAft>
                <a:spcPts val="800"/>
              </a:spcAft>
            </a:pPr>
            <a:r>
              <a:rPr lang="fr-FR" sz="2400" dirty="0">
                <a:latin typeface="Comic Sans MS" panose="030F0702030302020204" pitchFamily="66" charset="0"/>
                <a:ea typeface="Times New Roman" panose="02020603050405020304" pitchFamily="18" charset="0"/>
              </a:rPr>
              <a:t>Ce rayonnement sera détecté par des caméras spécifiques qui permettront de suivre le fonctionnement de l'organe étudié.</a:t>
            </a:r>
          </a:p>
          <a:p>
            <a:pPr algn="just">
              <a:spcAft>
                <a:spcPts val="800"/>
              </a:spcAft>
            </a:pPr>
            <a:r>
              <a:rPr lang="fr-FR" sz="2400" dirty="0">
                <a:latin typeface="Comic Sans MS" panose="030F0702030302020204" pitchFamily="66" charset="0"/>
                <a:ea typeface="Times New Roman" panose="02020603050405020304" pitchFamily="18" charset="0"/>
              </a:rPr>
              <a:t>Cette méthode s'appelle la scintigraphie.</a:t>
            </a:r>
          </a:p>
        </p:txBody>
      </p:sp>
    </p:spTree>
    <p:extLst>
      <p:ext uri="{BB962C8B-B14F-4D97-AF65-F5344CB8AC3E}">
        <p14:creationId xmlns:p14="http://schemas.microsoft.com/office/powerpoint/2010/main" val="933226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786524AB-6AA0-FFEA-A58B-C4E64544E252}"/>
              </a:ext>
            </a:extLst>
          </p:cNvPr>
          <p:cNvSpPr txBox="1"/>
          <p:nvPr/>
        </p:nvSpPr>
        <p:spPr>
          <a:xfrm>
            <a:off x="0" y="0"/>
            <a:ext cx="12192000" cy="4319131"/>
          </a:xfrm>
          <a:prstGeom prst="rect">
            <a:avLst/>
          </a:prstGeom>
          <a:noFill/>
        </p:spPr>
        <p:txBody>
          <a:bodyPr wrap="square">
            <a:spAutoFit/>
          </a:bodyPr>
          <a:lstStyle/>
          <a:p>
            <a:pPr algn="just">
              <a:spcAft>
                <a:spcPts val="800"/>
              </a:spcAft>
            </a:pPr>
            <a:r>
              <a:rPr lang="fr-FR" sz="2400" dirty="0">
                <a:latin typeface="Comic Sans MS" panose="030F0702030302020204" pitchFamily="66" charset="0"/>
              </a:rPr>
              <a:t>En en augmentant la dose de substance radioactive, le rayonnement </a:t>
            </a:r>
            <a:r>
              <a:rPr lang="fr-FR" sz="3200" b="1" dirty="0">
                <a:latin typeface="Symbol" panose="05050102010706020507" pitchFamily="18" charset="2"/>
              </a:rPr>
              <a:t>g</a:t>
            </a:r>
            <a:r>
              <a:rPr lang="fr-FR" sz="2400" dirty="0">
                <a:latin typeface="Comic Sans MS" panose="030F0702030302020204" pitchFamily="66" charset="0"/>
              </a:rPr>
              <a:t> émis peut alors détruire les cellules et empêcher leur multiplication.</a:t>
            </a:r>
          </a:p>
          <a:p>
            <a:pPr algn="just">
              <a:spcAft>
                <a:spcPts val="800"/>
              </a:spcAft>
            </a:pPr>
            <a:r>
              <a:rPr lang="fr-FR" sz="2400" dirty="0">
                <a:latin typeface="Comic Sans MS" panose="030F0702030302020204" pitchFamily="66" charset="0"/>
              </a:rPr>
              <a:t>Il s'agit alors d'un traitement et on parle donc de radiothérapie.</a:t>
            </a:r>
          </a:p>
          <a:p>
            <a:pPr algn="just">
              <a:spcAft>
                <a:spcPts val="800"/>
              </a:spcAft>
            </a:pPr>
            <a:r>
              <a:rPr lang="fr-FR" sz="2400" dirty="0">
                <a:latin typeface="Comic Sans MS" panose="030F0702030302020204" pitchFamily="66" charset="0"/>
              </a:rPr>
              <a:t>Pour le personnel utilisant ces techniques il est nécessaire de se protéger de ces radiations encore appelées rayonnements ionisants.</a:t>
            </a:r>
          </a:p>
          <a:p>
            <a:pPr algn="just">
              <a:spcAft>
                <a:spcPts val="800"/>
              </a:spcAft>
            </a:pPr>
            <a:r>
              <a:rPr lang="fr-FR" sz="2400" dirty="0">
                <a:latin typeface="Comic Sans MS" panose="030F0702030302020204" pitchFamily="66" charset="0"/>
              </a:rPr>
              <a:t>Pour minimiser les risques, le personnel doit se maintenir à une certaine distance de la source radioactive, avoir une durée d'exposition courte et utiliser un écran protecteur.</a:t>
            </a:r>
          </a:p>
          <a:p>
            <a:pPr algn="just">
              <a:spcAft>
                <a:spcPts val="800"/>
              </a:spcAft>
            </a:pPr>
            <a:r>
              <a:rPr lang="fr-FR" sz="2400" dirty="0">
                <a:latin typeface="Comic Sans MS" panose="030F0702030302020204" pitchFamily="66" charset="0"/>
              </a:rPr>
              <a:t>Le choix de la protection dépendra du type de radioactivité dont on doit se protéger.</a:t>
            </a:r>
          </a:p>
        </p:txBody>
      </p:sp>
      <p:graphicFrame>
        <p:nvGraphicFramePr>
          <p:cNvPr id="3" name="Tableau 2">
            <a:extLst>
              <a:ext uri="{FF2B5EF4-FFF2-40B4-BE49-F238E27FC236}">
                <a16:creationId xmlns:a16="http://schemas.microsoft.com/office/drawing/2014/main" id="{E94B7431-119C-9B83-960C-EE5ADF646F50}"/>
              </a:ext>
            </a:extLst>
          </p:cNvPr>
          <p:cNvGraphicFramePr>
            <a:graphicFrameLocks noGrp="1"/>
          </p:cNvGraphicFramePr>
          <p:nvPr>
            <p:extLst>
              <p:ext uri="{D42A27DB-BD31-4B8C-83A1-F6EECF244321}">
                <p14:modId xmlns:p14="http://schemas.microsoft.com/office/powerpoint/2010/main" val="867689290"/>
              </p:ext>
            </p:extLst>
          </p:nvPr>
        </p:nvGraphicFramePr>
        <p:xfrm>
          <a:off x="2490838" y="4396931"/>
          <a:ext cx="7210324" cy="2194560"/>
        </p:xfrm>
        <a:graphic>
          <a:graphicData uri="http://schemas.openxmlformats.org/drawingml/2006/table">
            <a:tbl>
              <a:tblPr firstRow="1" bandRow="1">
                <a:tableStyleId>{5C22544A-7EE6-4342-B048-85BDC9FD1C3A}</a:tableStyleId>
              </a:tblPr>
              <a:tblGrid>
                <a:gridCol w="1802581">
                  <a:extLst>
                    <a:ext uri="{9D8B030D-6E8A-4147-A177-3AD203B41FA5}">
                      <a16:colId xmlns:a16="http://schemas.microsoft.com/office/drawing/2014/main" val="3896365259"/>
                    </a:ext>
                  </a:extLst>
                </a:gridCol>
                <a:gridCol w="1802581">
                  <a:extLst>
                    <a:ext uri="{9D8B030D-6E8A-4147-A177-3AD203B41FA5}">
                      <a16:colId xmlns:a16="http://schemas.microsoft.com/office/drawing/2014/main" val="2713154763"/>
                    </a:ext>
                  </a:extLst>
                </a:gridCol>
                <a:gridCol w="1802581">
                  <a:extLst>
                    <a:ext uri="{9D8B030D-6E8A-4147-A177-3AD203B41FA5}">
                      <a16:colId xmlns:a16="http://schemas.microsoft.com/office/drawing/2014/main" val="4183771580"/>
                    </a:ext>
                  </a:extLst>
                </a:gridCol>
                <a:gridCol w="1802581">
                  <a:extLst>
                    <a:ext uri="{9D8B030D-6E8A-4147-A177-3AD203B41FA5}">
                      <a16:colId xmlns:a16="http://schemas.microsoft.com/office/drawing/2014/main" val="804445966"/>
                    </a:ext>
                  </a:extLst>
                </a:gridCol>
              </a:tblGrid>
              <a:tr h="370840">
                <a:tc>
                  <a:txBody>
                    <a:bodyPr/>
                    <a:lstStyle/>
                    <a:p>
                      <a:pPr algn="ctr"/>
                      <a:endParaRPr lang="fr-FR" sz="2400" b="1" dirty="0">
                        <a:solidFill>
                          <a:schemeClr val="tx1"/>
                        </a:solidFill>
                        <a:latin typeface="Comic Sans MS" panose="030F0702030302020204" pitchFamily="66" charset="0"/>
                      </a:endParaRPr>
                    </a:p>
                  </a:txBody>
                  <a:tcPr anchor="ctr" anchorCtr="1">
                    <a:noFill/>
                  </a:tcPr>
                </a:tc>
                <a:tc>
                  <a:txBody>
                    <a:bodyPr/>
                    <a:lstStyle/>
                    <a:p>
                      <a:pPr algn="ctr"/>
                      <a:r>
                        <a:rPr lang="fr-FR" sz="2400" b="1" dirty="0">
                          <a:solidFill>
                            <a:schemeClr val="tx1"/>
                          </a:solidFill>
                          <a:latin typeface="Comic Sans MS" panose="030F0702030302020204" pitchFamily="66" charset="0"/>
                        </a:rPr>
                        <a:t>Air</a:t>
                      </a:r>
                    </a:p>
                  </a:txBody>
                  <a:tcPr anchor="ctr" anchorCtr="1">
                    <a:noFill/>
                  </a:tcPr>
                </a:tc>
                <a:tc>
                  <a:txBody>
                    <a:bodyPr/>
                    <a:lstStyle/>
                    <a:p>
                      <a:pPr algn="ctr"/>
                      <a:r>
                        <a:rPr lang="fr-FR" sz="2400" b="1" dirty="0">
                          <a:solidFill>
                            <a:schemeClr val="tx1"/>
                          </a:solidFill>
                          <a:latin typeface="Comic Sans MS" panose="030F0702030302020204" pitchFamily="66" charset="0"/>
                        </a:rPr>
                        <a:t>Béton</a:t>
                      </a:r>
                    </a:p>
                  </a:txBody>
                  <a:tcPr anchor="ctr" anchorCtr="1">
                    <a:noFill/>
                  </a:tcPr>
                </a:tc>
                <a:tc>
                  <a:txBody>
                    <a:bodyPr/>
                    <a:lstStyle/>
                    <a:p>
                      <a:pPr algn="ctr"/>
                      <a:r>
                        <a:rPr lang="fr-FR" sz="2400" b="1" dirty="0">
                          <a:solidFill>
                            <a:schemeClr val="tx1"/>
                          </a:solidFill>
                          <a:latin typeface="Comic Sans MS" panose="030F0702030302020204" pitchFamily="66" charset="0"/>
                        </a:rPr>
                        <a:t>Plomb</a:t>
                      </a:r>
                    </a:p>
                  </a:txBody>
                  <a:tcPr anchor="ctr" anchorCtr="1">
                    <a:noFill/>
                  </a:tcPr>
                </a:tc>
                <a:extLst>
                  <a:ext uri="{0D108BD9-81ED-4DB2-BD59-A6C34878D82A}">
                    <a16:rowId xmlns:a16="http://schemas.microsoft.com/office/drawing/2014/main" val="3916486342"/>
                  </a:ext>
                </a:extLst>
              </a:tr>
              <a:tr h="370840">
                <a:tc>
                  <a:txBody>
                    <a:bodyPr/>
                    <a:lstStyle/>
                    <a:p>
                      <a:pPr algn="ctr"/>
                      <a:r>
                        <a:rPr lang="fr-FR" sz="3200" b="1" dirty="0">
                          <a:solidFill>
                            <a:schemeClr val="tx1"/>
                          </a:solidFill>
                          <a:latin typeface="Symbol" panose="05050102010706020507" pitchFamily="18" charset="2"/>
                        </a:rPr>
                        <a:t>a</a:t>
                      </a:r>
                    </a:p>
                  </a:txBody>
                  <a:tcPr anchor="ctr" anchorCtr="1">
                    <a:noFill/>
                  </a:tcPr>
                </a:tc>
                <a:tc>
                  <a:txBody>
                    <a:bodyPr/>
                    <a:lstStyle/>
                    <a:p>
                      <a:pPr algn="ctr"/>
                      <a:r>
                        <a:rPr lang="fr-FR" sz="2400" b="1" dirty="0">
                          <a:solidFill>
                            <a:schemeClr val="tx1"/>
                          </a:solidFill>
                          <a:latin typeface="Comic Sans MS" panose="030F0702030302020204" pitchFamily="66" charset="0"/>
                        </a:rPr>
                        <a:t>1 cm</a:t>
                      </a:r>
                    </a:p>
                  </a:txBody>
                  <a:tcPr anchor="ctr" anchorCtr="1">
                    <a:noFill/>
                  </a:tcPr>
                </a:tc>
                <a:tc>
                  <a:txBody>
                    <a:bodyPr/>
                    <a:lstStyle/>
                    <a:p>
                      <a:pPr algn="ctr"/>
                      <a:r>
                        <a:rPr lang="fr-FR" sz="2400" b="1" dirty="0">
                          <a:solidFill>
                            <a:schemeClr val="tx1"/>
                          </a:solidFill>
                          <a:latin typeface="Comic Sans MS" panose="030F0702030302020204" pitchFamily="66" charset="0"/>
                        </a:rPr>
                        <a:t>1 mm</a:t>
                      </a:r>
                    </a:p>
                  </a:txBody>
                  <a:tcPr anchor="ctr" anchorCtr="1">
                    <a:noFill/>
                  </a:tcPr>
                </a:tc>
                <a:tc>
                  <a:txBody>
                    <a:bodyPr/>
                    <a:lstStyle/>
                    <a:p>
                      <a:pPr algn="ctr"/>
                      <a:r>
                        <a:rPr lang="fr-FR" sz="2400" b="1" dirty="0">
                          <a:solidFill>
                            <a:schemeClr val="tx1"/>
                          </a:solidFill>
                          <a:latin typeface="Comic Sans MS" panose="030F0702030302020204" pitchFamily="66" charset="0"/>
                        </a:rPr>
                        <a:t>0,1 mm</a:t>
                      </a:r>
                    </a:p>
                  </a:txBody>
                  <a:tcPr anchor="ctr" anchorCtr="1">
                    <a:noFill/>
                  </a:tcPr>
                </a:tc>
                <a:extLst>
                  <a:ext uri="{0D108BD9-81ED-4DB2-BD59-A6C34878D82A}">
                    <a16:rowId xmlns:a16="http://schemas.microsoft.com/office/drawing/2014/main" val="1249890940"/>
                  </a:ext>
                </a:extLst>
              </a:tr>
              <a:tr h="370840">
                <a:tc>
                  <a:txBody>
                    <a:bodyPr/>
                    <a:lstStyle/>
                    <a:p>
                      <a:pPr algn="ctr"/>
                      <a:r>
                        <a:rPr lang="fr-FR" sz="3200" b="1" dirty="0">
                          <a:solidFill>
                            <a:schemeClr val="tx1"/>
                          </a:solidFill>
                          <a:latin typeface="Symbol" panose="05050102010706020507" pitchFamily="18" charset="2"/>
                        </a:rPr>
                        <a:t>b</a:t>
                      </a:r>
                    </a:p>
                  </a:txBody>
                  <a:tcPr anchor="ctr" anchorCtr="1">
                    <a:noFill/>
                  </a:tcPr>
                </a:tc>
                <a:tc>
                  <a:txBody>
                    <a:bodyPr/>
                    <a:lstStyle/>
                    <a:p>
                      <a:pPr algn="ctr"/>
                      <a:r>
                        <a:rPr lang="fr-FR" sz="2400" b="1" dirty="0">
                          <a:solidFill>
                            <a:schemeClr val="tx1"/>
                          </a:solidFill>
                          <a:latin typeface="Comic Sans MS" panose="030F0702030302020204" pitchFamily="66" charset="0"/>
                        </a:rPr>
                        <a:t>10 m</a:t>
                      </a:r>
                    </a:p>
                  </a:txBody>
                  <a:tcPr anchor="ctr" anchorCtr="1">
                    <a:noFill/>
                  </a:tcPr>
                </a:tc>
                <a:tc>
                  <a:txBody>
                    <a:bodyPr/>
                    <a:lstStyle/>
                    <a:p>
                      <a:pPr algn="ctr"/>
                      <a:r>
                        <a:rPr lang="fr-FR" sz="2400" b="1" dirty="0">
                          <a:solidFill>
                            <a:schemeClr val="tx1"/>
                          </a:solidFill>
                          <a:latin typeface="Comic Sans MS" panose="030F0702030302020204" pitchFamily="66" charset="0"/>
                        </a:rPr>
                        <a:t>10 cm</a:t>
                      </a:r>
                    </a:p>
                  </a:txBody>
                  <a:tcPr anchor="ctr" anchorCtr="1">
                    <a:noFill/>
                  </a:tcPr>
                </a:tc>
                <a:tc>
                  <a:txBody>
                    <a:bodyPr/>
                    <a:lstStyle/>
                    <a:p>
                      <a:pPr algn="ctr"/>
                      <a:r>
                        <a:rPr lang="fr-FR" sz="2400" b="1" dirty="0">
                          <a:solidFill>
                            <a:schemeClr val="tx1"/>
                          </a:solidFill>
                          <a:latin typeface="Comic Sans MS" panose="030F0702030302020204" pitchFamily="66" charset="0"/>
                        </a:rPr>
                        <a:t>1 cm</a:t>
                      </a:r>
                    </a:p>
                  </a:txBody>
                  <a:tcPr anchor="ctr" anchorCtr="1">
                    <a:noFill/>
                  </a:tcPr>
                </a:tc>
                <a:extLst>
                  <a:ext uri="{0D108BD9-81ED-4DB2-BD59-A6C34878D82A}">
                    <a16:rowId xmlns:a16="http://schemas.microsoft.com/office/drawing/2014/main" val="683571967"/>
                  </a:ext>
                </a:extLst>
              </a:tr>
              <a:tr h="370840">
                <a:tc>
                  <a:txBody>
                    <a:bodyPr/>
                    <a:lstStyle/>
                    <a:p>
                      <a:pPr algn="ctr"/>
                      <a:r>
                        <a:rPr lang="fr-FR" sz="3200" b="1" dirty="0">
                          <a:solidFill>
                            <a:schemeClr val="tx1"/>
                          </a:solidFill>
                          <a:latin typeface="Symbol" panose="05050102010706020507" pitchFamily="18" charset="2"/>
                        </a:rPr>
                        <a:t>g</a:t>
                      </a:r>
                    </a:p>
                  </a:txBody>
                  <a:tcPr anchor="ctr" anchorCtr="1">
                    <a:noFill/>
                  </a:tcPr>
                </a:tc>
                <a:tc>
                  <a:txBody>
                    <a:bodyPr/>
                    <a:lstStyle/>
                    <a:p>
                      <a:pPr algn="ctr"/>
                      <a:r>
                        <a:rPr lang="fr-FR" sz="2400" b="1" dirty="0">
                          <a:solidFill>
                            <a:schemeClr val="tx1"/>
                          </a:solidFill>
                          <a:latin typeface="Comic Sans MS" panose="030F0702030302020204" pitchFamily="66" charset="0"/>
                        </a:rPr>
                        <a:t>1 km</a:t>
                      </a:r>
                    </a:p>
                  </a:txBody>
                  <a:tcPr anchor="ctr" anchorCtr="1">
                    <a:noFill/>
                  </a:tcPr>
                </a:tc>
                <a:tc>
                  <a:txBody>
                    <a:bodyPr/>
                    <a:lstStyle/>
                    <a:p>
                      <a:pPr algn="ctr"/>
                      <a:r>
                        <a:rPr lang="fr-FR" sz="2400" b="1" dirty="0">
                          <a:solidFill>
                            <a:schemeClr val="tx1"/>
                          </a:solidFill>
                          <a:latin typeface="Comic Sans MS" panose="030F0702030302020204" pitchFamily="66" charset="0"/>
                        </a:rPr>
                        <a:t>1 m</a:t>
                      </a:r>
                    </a:p>
                  </a:txBody>
                  <a:tcPr anchor="ctr" anchorCtr="1">
                    <a:noFill/>
                  </a:tcPr>
                </a:tc>
                <a:tc>
                  <a:txBody>
                    <a:bodyPr/>
                    <a:lstStyle/>
                    <a:p>
                      <a:pPr algn="ctr"/>
                      <a:r>
                        <a:rPr lang="fr-FR" sz="2400" b="1" dirty="0">
                          <a:solidFill>
                            <a:schemeClr val="tx1"/>
                          </a:solidFill>
                          <a:latin typeface="Comic Sans MS" panose="030F0702030302020204" pitchFamily="66" charset="0"/>
                        </a:rPr>
                        <a:t>10 cm</a:t>
                      </a:r>
                    </a:p>
                  </a:txBody>
                  <a:tcPr anchor="ctr" anchorCtr="1">
                    <a:noFill/>
                  </a:tcPr>
                </a:tc>
                <a:extLst>
                  <a:ext uri="{0D108BD9-81ED-4DB2-BD59-A6C34878D82A}">
                    <a16:rowId xmlns:a16="http://schemas.microsoft.com/office/drawing/2014/main" val="510723803"/>
                  </a:ext>
                </a:extLst>
              </a:tr>
            </a:tbl>
          </a:graphicData>
        </a:graphic>
      </p:graphicFrame>
    </p:spTree>
    <p:extLst>
      <p:ext uri="{BB962C8B-B14F-4D97-AF65-F5344CB8AC3E}">
        <p14:creationId xmlns:p14="http://schemas.microsoft.com/office/powerpoint/2010/main" val="3248827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0" y="914400"/>
            <a:ext cx="6556247" cy="1479203"/>
          </a:xfrm>
        </p:spPr>
        <p:txBody>
          <a:bodyPr rtlCol="0"/>
          <a:lstStyle/>
          <a:p>
            <a:pPr algn="ctr"/>
            <a:r>
              <a:rPr lang="fr-FR" sz="4600" b="1" dirty="0">
                <a:latin typeface="Comic Sans MS" panose="030F0702030302020204" pitchFamily="66" charset="0"/>
              </a:rPr>
              <a:t>TRANSFORMATIONS NUCLEAIRES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1" y="4285638"/>
            <a:ext cx="6556246"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CDBB1B1-142D-5A05-83D0-3751B360609B}"/>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isotopes</a:t>
            </a:r>
            <a:endParaRPr lang="fr-FR" sz="3200" dirty="0"/>
          </a:p>
        </p:txBody>
      </p:sp>
      <p:sp>
        <p:nvSpPr>
          <p:cNvPr id="5" name="ZoneTexte 4">
            <a:extLst>
              <a:ext uri="{FF2B5EF4-FFF2-40B4-BE49-F238E27FC236}">
                <a16:creationId xmlns:a16="http://schemas.microsoft.com/office/drawing/2014/main" id="{E19BAB63-1796-E55F-365E-C0C4D6B3B472}"/>
              </a:ext>
            </a:extLst>
          </p:cNvPr>
          <p:cNvSpPr txBox="1"/>
          <p:nvPr/>
        </p:nvSpPr>
        <p:spPr>
          <a:xfrm>
            <a:off x="0" y="671019"/>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appelle atomes isotopes les ensembles d'atomes caractérisés par le même numéro atomique Z et des nombres de nucléons A différents. Ce sont donc des ensembles d'atomes qui ne diffèrent que par le nombre de leurs neutrons.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Afficher l'image d'origine">
            <a:extLst>
              <a:ext uri="{FF2B5EF4-FFF2-40B4-BE49-F238E27FC236}">
                <a16:creationId xmlns:a16="http://schemas.microsoft.com/office/drawing/2014/main" id="{E3FBBBFD-E4F7-99CA-65FB-F573363621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7401" y="2016775"/>
            <a:ext cx="8717198" cy="4817428"/>
          </a:xfrm>
          <a:prstGeom prst="rect">
            <a:avLst/>
          </a:prstGeom>
          <a:noFill/>
          <a:ln>
            <a:noFill/>
          </a:ln>
        </p:spPr>
      </p:pic>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97635B56-AE73-BDBE-C0BB-17B7BAAED7A3}"/>
                  </a:ext>
                </a:extLst>
              </p:cNvPr>
              <p:cNvSpPr txBox="1"/>
              <p:nvPr/>
            </p:nvSpPr>
            <p:spPr>
              <a:xfrm>
                <a:off x="0" y="5880661"/>
                <a:ext cx="12191999" cy="914289"/>
              </a:xfrm>
              <a:prstGeom prst="rect">
                <a:avLst/>
              </a:prstGeom>
              <a:noFill/>
            </p:spPr>
            <p:txBody>
              <a:bodyPr wrap="square">
                <a:spAutoFit/>
              </a:bodyPr>
              <a:lstStyle/>
              <a:p>
                <a:pPr algn="just">
                  <a:lnSpc>
                    <a:spcPct val="107000"/>
                  </a:lnSpc>
                  <a:spcAft>
                    <a:spcPts val="800"/>
                  </a:spcAft>
                </a:pPr>
                <a:r>
                  <a:rPr lang="fr-FR" sz="3200" b="1" dirty="0">
                    <a:solidFill>
                      <a:schemeClr val="bg1"/>
                    </a:solidFill>
                    <a:effectLst/>
                    <a:ea typeface="Times New Roman" panose="02020603050405020304" pitchFamily="18" charset="0"/>
                    <a:cs typeface="Times New Roman" panose="02020603050405020304" pitchFamily="18" charset="0"/>
                  </a:rPr>
                  <a:t>                                     </a:t>
                </a:r>
                <a14:m>
                  <m:oMath xmlns:m="http://schemas.openxmlformats.org/officeDocument/2006/math">
                    <m:sPre>
                      <m:sPrePr>
                        <m:ctrlPr>
                          <a:rPr lang="fr-FR" sz="3200" b="1"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6</m:t>
                        </m:r>
                      </m:sub>
                      <m:sup>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12</m:t>
                        </m:r>
                      </m:sup>
                      <m:e>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C</m:t>
                        </m:r>
                      </m:e>
                    </m:sPre>
                    <m:r>
                      <a:rPr lang="fr-FR" sz="3200" b="1"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fr-FR" sz="32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6</m:t>
                        </m:r>
                      </m:sub>
                      <m:sup>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13</m:t>
                        </m:r>
                      </m:sup>
                      <m:e>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C</m:t>
                        </m:r>
                      </m:e>
                    </m:sPre>
                  </m:oMath>
                </a14:m>
                <a:r>
                  <a:rPr lang="fr-FR"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fr-FR" sz="32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6</m:t>
                        </m:r>
                      </m:sub>
                      <m:sup>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14</m:t>
                        </m:r>
                      </m:sup>
                      <m:e>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C</m:t>
                        </m:r>
                      </m:e>
                    </m:sPre>
                  </m:oMath>
                </a14:m>
                <a:endParaRPr lang="fr-FR"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ZoneTexte 12">
                <a:extLst>
                  <a:ext uri="{FF2B5EF4-FFF2-40B4-BE49-F238E27FC236}">
                    <a16:creationId xmlns:a16="http://schemas.microsoft.com/office/drawing/2014/main" id="{97635B56-AE73-BDBE-C0BB-17B7BAAED7A3}"/>
                  </a:ext>
                </a:extLst>
              </p:cNvPr>
              <p:cNvSpPr txBox="1">
                <a:spLocks noRot="1" noChangeAspect="1" noMove="1" noResize="1" noEditPoints="1" noAdjustHandles="1" noChangeArrowheads="1" noChangeShapeType="1" noTextEdit="1"/>
              </p:cNvSpPr>
              <p:nvPr/>
            </p:nvSpPr>
            <p:spPr>
              <a:xfrm>
                <a:off x="0" y="5880661"/>
                <a:ext cx="12191999" cy="914289"/>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9D1C9A8E-960F-E66B-8B1E-1A69C3170E81}"/>
                  </a:ext>
                </a:extLst>
              </p:cNvPr>
              <p:cNvSpPr txBox="1"/>
              <p:nvPr/>
            </p:nvSpPr>
            <p:spPr>
              <a:xfrm>
                <a:off x="0" y="3081291"/>
                <a:ext cx="12262104" cy="879472"/>
              </a:xfrm>
              <a:prstGeom prst="rect">
                <a:avLst/>
              </a:prstGeom>
              <a:noFill/>
            </p:spPr>
            <p:txBody>
              <a:bodyPr wrap="square">
                <a:spAutoFit/>
              </a:bodyPr>
              <a:lstStyle/>
              <a:p>
                <a:pPr algn="just">
                  <a:lnSpc>
                    <a:spcPct val="107000"/>
                  </a:lnSpc>
                  <a:spcAft>
                    <a:spcPts val="800"/>
                  </a:spcAft>
                </a:pPr>
                <a:r>
                  <a:rPr lang="fr-FR"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fr-FR" sz="32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1</m:t>
                        </m:r>
                      </m:sub>
                      <m:sup>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1</m:t>
                        </m:r>
                      </m:sup>
                      <m:e>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H</m:t>
                        </m:r>
                      </m:e>
                    </m:sPre>
                  </m:oMath>
                </a14:m>
                <a:r>
                  <a:rPr lang="fr-FR"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fr-FR" sz="32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1</m:t>
                        </m:r>
                      </m:sub>
                      <m:sup>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2</m:t>
                        </m:r>
                      </m:sup>
                      <m:e>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H</m:t>
                        </m:r>
                      </m:e>
                    </m:sPre>
                  </m:oMath>
                </a14:m>
                <a:r>
                  <a:rPr lang="fr-FR"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fr-FR" sz="32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1</m:t>
                        </m:r>
                      </m:sub>
                      <m:sup>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3</m:t>
                        </m:r>
                      </m:sup>
                      <m:e>
                        <m:r>
                          <m:rPr>
                            <m:nor/>
                          </m:rPr>
                          <a:rPr lang="fr-FR" sz="3200" b="1">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m:t>H</m:t>
                        </m:r>
                      </m:e>
                    </m:sPre>
                  </m:oMath>
                </a14:m>
                <a:endParaRPr lang="fr-FR"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ZoneTexte 13">
                <a:extLst>
                  <a:ext uri="{FF2B5EF4-FFF2-40B4-BE49-F238E27FC236}">
                    <a16:creationId xmlns:a16="http://schemas.microsoft.com/office/drawing/2014/main" id="{9D1C9A8E-960F-E66B-8B1E-1A69C3170E81}"/>
                  </a:ext>
                </a:extLst>
              </p:cNvPr>
              <p:cNvSpPr txBox="1">
                <a:spLocks noRot="1" noChangeAspect="1" noMove="1" noResize="1" noEditPoints="1" noAdjustHandles="1" noChangeArrowheads="1" noChangeShapeType="1" noTextEdit="1"/>
              </p:cNvSpPr>
              <p:nvPr/>
            </p:nvSpPr>
            <p:spPr>
              <a:xfrm>
                <a:off x="0" y="3081291"/>
                <a:ext cx="12262104" cy="879472"/>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05964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 name="ZoneTexte 6">
            <a:extLst>
              <a:ext uri="{FF2B5EF4-FFF2-40B4-BE49-F238E27FC236}">
                <a16:creationId xmlns:a16="http://schemas.microsoft.com/office/drawing/2014/main" id="{FCDDB133-4476-4828-F89B-B581EA3C228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Stabilité et instabilité du noyau</a:t>
            </a:r>
            <a:endParaRPr lang="fr-FR" sz="3200" dirty="0"/>
          </a:p>
        </p:txBody>
      </p:sp>
      <p:pic>
        <p:nvPicPr>
          <p:cNvPr id="8" name="Image 7" descr="image1">
            <a:extLst>
              <a:ext uri="{FF2B5EF4-FFF2-40B4-BE49-F238E27FC236}">
                <a16:creationId xmlns:a16="http://schemas.microsoft.com/office/drawing/2014/main" id="{35CCE5E0-401B-9FBC-F49A-E0721DE1F485}"/>
              </a:ext>
            </a:extLst>
          </p:cNvPr>
          <p:cNvPicPr>
            <a:picLocks noChangeAspect="1"/>
          </p:cNvPicPr>
          <p:nvPr/>
        </p:nvPicPr>
        <p:blipFill>
          <a:blip r:embed="rId2" cstate="print"/>
          <a:srcRect/>
          <a:stretch>
            <a:fillRect/>
          </a:stretch>
        </p:blipFill>
        <p:spPr bwMode="auto">
          <a:xfrm>
            <a:off x="7643565" y="721934"/>
            <a:ext cx="4539291" cy="5907465"/>
          </a:xfrm>
          <a:prstGeom prst="rect">
            <a:avLst/>
          </a:prstGeom>
          <a:noFill/>
          <a:ln w="9525">
            <a:noFill/>
            <a:miter lim="800000"/>
            <a:headEnd/>
            <a:tailEnd/>
          </a:ln>
        </p:spPr>
      </p:pic>
      <p:sp>
        <p:nvSpPr>
          <p:cNvPr id="10" name="ZoneTexte 9">
            <a:extLst>
              <a:ext uri="{FF2B5EF4-FFF2-40B4-BE49-F238E27FC236}">
                <a16:creationId xmlns:a16="http://schemas.microsoft.com/office/drawing/2014/main" id="{84709AB7-3513-638C-0F1C-CC2745C272B0}"/>
              </a:ext>
            </a:extLst>
          </p:cNvPr>
          <p:cNvSpPr txBox="1"/>
          <p:nvPr/>
        </p:nvSpPr>
        <p:spPr>
          <a:xfrm>
            <a:off x="0" y="885116"/>
            <a:ext cx="7525512" cy="499842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le graphique de Segré, représentant le nombre de neutrons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en fonction du nombre de protons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Z</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il apparaît quatre zones.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zone rouge dans laquelle apparaissent les noyaux stables. Cette zone est appelée vallée de </a:t>
            </a:r>
            <a:r>
              <a:rPr lang="fr-FR" sz="2400" dirty="0">
                <a:latin typeface="Comic Sans MS" panose="030F0702030302020204" pitchFamily="66" charset="0"/>
                <a:cs typeface="Times New Roman" panose="02020603050405020304" pitchFamily="18" charset="0"/>
              </a:rPr>
              <a:t>stabilité.</a:t>
            </a:r>
          </a:p>
          <a:p>
            <a:pPr marL="342900" indent="-342900" algn="just">
              <a:lnSpc>
                <a:spcPct val="107000"/>
              </a:lnSpc>
              <a:spcAft>
                <a:spcPts val="800"/>
              </a:spcAft>
              <a:buFont typeface="Arial" panose="020B0604020202020204" pitchFamily="34" charset="0"/>
              <a:buChar char="•"/>
            </a:pPr>
            <a:r>
              <a:rPr lang="fr-FR" sz="2400" dirty="0">
                <a:latin typeface="Comic Sans MS" panose="030F0702030302020204" pitchFamily="66" charset="0"/>
                <a:cs typeface="Times New Roman" panose="02020603050405020304" pitchFamily="18" charset="0"/>
              </a:rPr>
              <a:t>Des zones jaune, bleues et vertes dans lesquelles on trouve des noyaux instables. </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Ces noyaux instables sont dits radioactifs.</a:t>
            </a: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Ils subissent une désintégration radioactive de type </a:t>
            </a:r>
            <a:r>
              <a:rPr lang="fr-FR" sz="3600"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3600"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ou </a:t>
            </a:r>
            <a:r>
              <a:rPr lang="fr-FR" sz="3600"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40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43493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5CC275D0-AB07-BD17-E1DA-90BF741F8042}"/>
              </a:ext>
            </a:extLst>
          </p:cNvPr>
          <p:cNvSpPr txBox="1"/>
          <p:nvPr/>
        </p:nvSpPr>
        <p:spPr>
          <a:xfrm>
            <a:off x="9144" y="714359"/>
            <a:ext cx="7552944" cy="581159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zone jaune dans laquelle se situent des noyaux donnant lieu à une radioactivité de type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Ce sont des noyaux lourds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Z</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sont grands donc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grand).</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zone bleue dans laquelle se situent des noyaux qui donnent lieu à une radioactivité de type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Ce sont des noyaux qui présentent un excès de neutrons par rapport aux noyaux stables de même nombre de masse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zone verte dans laquelle se situent des noyaux donnant lieu à une radioactivité </a:t>
            </a:r>
            <a:r>
              <a:rPr lang="fr-FR" sz="24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Ce sont des noyaux qui présentent un excès de protons par rapport aux noyaux stables de même nombre de masse 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image1">
            <a:extLst>
              <a:ext uri="{FF2B5EF4-FFF2-40B4-BE49-F238E27FC236}">
                <a16:creationId xmlns:a16="http://schemas.microsoft.com/office/drawing/2014/main" id="{E3466F2B-39D4-8741-774C-7F26E11BA872}"/>
              </a:ext>
            </a:extLst>
          </p:cNvPr>
          <p:cNvPicPr>
            <a:picLocks noChangeAspect="1"/>
          </p:cNvPicPr>
          <p:nvPr/>
        </p:nvPicPr>
        <p:blipFill>
          <a:blip r:embed="rId2" cstate="print"/>
          <a:srcRect/>
          <a:stretch>
            <a:fillRect/>
          </a:stretch>
        </p:blipFill>
        <p:spPr bwMode="auto">
          <a:xfrm>
            <a:off x="7643565" y="721934"/>
            <a:ext cx="4539291" cy="5907465"/>
          </a:xfrm>
          <a:prstGeom prst="rect">
            <a:avLst/>
          </a:prstGeom>
          <a:noFill/>
          <a:ln w="9525">
            <a:noFill/>
            <a:miter lim="800000"/>
            <a:headEnd/>
            <a:tailEnd/>
          </a:ln>
        </p:spPr>
      </p:pic>
    </p:spTree>
    <p:extLst>
      <p:ext uri="{BB962C8B-B14F-4D97-AF65-F5344CB8AC3E}">
        <p14:creationId xmlns:p14="http://schemas.microsoft.com/office/powerpoint/2010/main" val="265409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8F1B356-00FB-A211-9BB1-5D7FA8F30FDD}"/>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latin typeface="Comic Sans MS" pitchFamily="66" charset="0"/>
              </a:rPr>
              <a:t>Interactions dans le noyau</a:t>
            </a:r>
          </a:p>
        </p:txBody>
      </p:sp>
      <p:sp>
        <p:nvSpPr>
          <p:cNvPr id="5" name="ZoneTexte 4">
            <a:extLst>
              <a:ext uri="{FF2B5EF4-FFF2-40B4-BE49-F238E27FC236}">
                <a16:creationId xmlns:a16="http://schemas.microsoft.com/office/drawing/2014/main" id="{82B03721-9298-7090-D67A-074E90041C91}"/>
              </a:ext>
            </a:extLst>
          </p:cNvPr>
          <p:cNvSpPr txBox="1"/>
          <p:nvPr/>
        </p:nvSpPr>
        <p:spPr>
          <a:xfrm>
            <a:off x="0" y="685359"/>
            <a:ext cx="12192000" cy="5242461"/>
          </a:xfrm>
          <a:prstGeom prst="rect">
            <a:avLst/>
          </a:prstGeom>
          <a:noFill/>
        </p:spPr>
        <p:txBody>
          <a:bodyPr wrap="square">
            <a:spAutoFit/>
          </a:bodyPr>
          <a:lstStyle/>
          <a:p>
            <a:pPr algn="just">
              <a:spcAft>
                <a:spcPts val="800"/>
              </a:spcAft>
            </a:pPr>
            <a:r>
              <a:rPr lang="fr-FR" sz="2400" dirty="0">
                <a:latin typeface="Comic Sans MS" pitchFamily="66" charset="0"/>
              </a:rPr>
              <a:t>Dans un noyau atomique existent entre les nucléons différentes interactions qui assurent la cohésion du noyau:</a:t>
            </a:r>
          </a:p>
          <a:p>
            <a:pPr algn="just">
              <a:spcAft>
                <a:spcPts val="800"/>
              </a:spcAft>
            </a:pPr>
            <a:endParaRPr lang="fr-FR" sz="2400" dirty="0">
              <a:latin typeface="Comic Sans MS" pitchFamily="66" charset="0"/>
            </a:endParaRPr>
          </a:p>
          <a:p>
            <a:pPr marL="342900" indent="-342900" algn="just">
              <a:spcAft>
                <a:spcPts val="800"/>
              </a:spcAft>
              <a:buFont typeface="Arial" panose="020B0604020202020204" pitchFamily="34" charset="0"/>
              <a:buChar char="•"/>
            </a:pPr>
            <a:r>
              <a:rPr lang="fr-FR" sz="2400" dirty="0">
                <a:latin typeface="Comic Sans MS" pitchFamily="66" charset="0"/>
              </a:rPr>
              <a:t>Des interactions gravitationnelles négligeables (masse des nucléons faibles).</a:t>
            </a:r>
          </a:p>
          <a:p>
            <a:pPr marL="342900" indent="-342900" algn="just">
              <a:spcAft>
                <a:spcPts val="800"/>
              </a:spcAft>
              <a:buFont typeface="Arial" panose="020B0604020202020204" pitchFamily="34" charset="0"/>
              <a:buChar char="•"/>
            </a:pPr>
            <a:r>
              <a:rPr lang="fr-FR" sz="2400" dirty="0">
                <a:latin typeface="Comic Sans MS" pitchFamily="66" charset="0"/>
              </a:rPr>
              <a:t>Des interactions électriques répulsives qui ont tendance à détruire le noyau.</a:t>
            </a:r>
          </a:p>
          <a:p>
            <a:pPr marL="342900" indent="-342900" algn="just">
              <a:spcAft>
                <a:spcPts val="800"/>
              </a:spcAft>
              <a:buFont typeface="Arial" panose="020B0604020202020204" pitchFamily="34" charset="0"/>
              <a:buChar char="•"/>
            </a:pPr>
            <a:r>
              <a:rPr lang="fr-FR" sz="2400" dirty="0">
                <a:latin typeface="Comic Sans MS" pitchFamily="66" charset="0"/>
              </a:rPr>
              <a:t>Des interactions nucléaires attractives fortes.</a:t>
            </a:r>
          </a:p>
          <a:p>
            <a:pPr marL="342900" indent="-342900" algn="just">
              <a:spcAft>
                <a:spcPts val="800"/>
              </a:spcAft>
              <a:buFont typeface="Arial" panose="020B0604020202020204" pitchFamily="34" charset="0"/>
              <a:buChar char="•"/>
            </a:pPr>
            <a:r>
              <a:rPr lang="fr-FR" sz="2400" dirty="0">
                <a:latin typeface="Comic Sans MS" pitchFamily="66" charset="0"/>
              </a:rPr>
              <a:t>Des interactions nucléaires faibles.</a:t>
            </a:r>
          </a:p>
          <a:p>
            <a:pPr algn="just">
              <a:spcAft>
                <a:spcPts val="800"/>
              </a:spcAft>
            </a:pPr>
            <a:endParaRPr lang="fr-FR" sz="2400" dirty="0">
              <a:latin typeface="Comic Sans MS" pitchFamily="66" charset="0"/>
            </a:endParaRPr>
          </a:p>
          <a:p>
            <a:pPr algn="just">
              <a:spcAft>
                <a:spcPts val="800"/>
              </a:spcAft>
            </a:pPr>
            <a:r>
              <a:rPr lang="fr-FR" sz="2400" dirty="0">
                <a:latin typeface="Comic Sans MS" pitchFamily="66" charset="0"/>
              </a:rPr>
              <a:t>Sous l'action des différentes forces en présence, certains noyaux sont stables (ils ont une durée de vie considérée comme infinie à l'échelle géologique) et d'autres sont instables (ils se détruisent spontanément au bout d'une durée plus ou moins grande à la même échelle).</a:t>
            </a:r>
          </a:p>
        </p:txBody>
      </p:sp>
    </p:spTree>
    <p:extLst>
      <p:ext uri="{BB962C8B-B14F-4D97-AF65-F5344CB8AC3E}">
        <p14:creationId xmlns:p14="http://schemas.microsoft.com/office/powerpoint/2010/main" val="165556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201C-EC05-C0C2-0716-AB7F161A7337}"/>
            </a:ext>
          </a:extLst>
        </p:cNvPr>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EDC38831-E00D-9C83-CDB2-9E982FAC422A}"/>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77C5294-3113-4C7F-2D10-5027CFA16E14}"/>
              </a:ext>
            </a:extLst>
          </p:cNvPr>
          <p:cNvSpPr txBox="1"/>
          <p:nvPr/>
        </p:nvSpPr>
        <p:spPr>
          <a:xfrm>
            <a:off x="1524" y="0"/>
            <a:ext cx="12190476"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radioactivité</a:t>
            </a:r>
            <a:endParaRPr lang="fr-FR" sz="3200" dirty="0"/>
          </a:p>
        </p:txBody>
      </p:sp>
      <p:sp>
        <p:nvSpPr>
          <p:cNvPr id="5" name="ZoneTexte 4">
            <a:extLst>
              <a:ext uri="{FF2B5EF4-FFF2-40B4-BE49-F238E27FC236}">
                <a16:creationId xmlns:a16="http://schemas.microsoft.com/office/drawing/2014/main" id="{9CD80CD2-E468-BFAB-069E-A57829314A95}"/>
              </a:ext>
            </a:extLst>
          </p:cNvPr>
          <p:cNvSpPr txBox="1"/>
          <p:nvPr/>
        </p:nvSpPr>
        <p:spPr>
          <a:xfrm>
            <a:off x="1524" y="511623"/>
            <a:ext cx="12190476" cy="254768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radioactivité se détecte par l'émission de trois types de particules appelées rayonnement. Elle s'accompagne de l'émission de particules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b</a:t>
            </a:r>
            <a:r>
              <a:rPr lang="fr-FR" sz="36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ainsi que de radiations </a:t>
            </a:r>
            <a:r>
              <a:rPr lang="fr-FR" sz="3600" b="1" dirty="0">
                <a:effectLst/>
                <a:latin typeface="Symbol" panose="05050102010706020507" pitchFamily="18" charset="2"/>
                <a:ea typeface="Times New Roman" panose="02020603050405020304" pitchFamily="18" charset="0"/>
                <a:cs typeface="Times New Roman" panose="02020603050405020304" pitchFamily="18" charset="0"/>
              </a:rPr>
              <a:t>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radioactivité est une réaction dite nucléaire car elle entraîne une modification du noyau de l'atome.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13C4D126-33D1-055D-D4BB-1C71A6F7EEEB}"/>
              </a:ext>
            </a:extLst>
          </p:cNvPr>
          <p:cNvSpPr txBox="1"/>
          <p:nvPr/>
        </p:nvSpPr>
        <p:spPr>
          <a:xfrm>
            <a:off x="0" y="5458968"/>
            <a:ext cx="12190476"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radioactivité ne dépend ni de son environnement chimique c'est à dire de l'espèce chimique qui contient le noyau radioactif, ni des conditions extérieures (pression ou température).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55E01348-4AE4-EA81-155B-7278EEB15BCF}"/>
              </a:ext>
            </a:extLst>
          </p:cNvPr>
          <p:cNvSpPr txBox="1"/>
          <p:nvPr/>
        </p:nvSpPr>
        <p:spPr>
          <a:xfrm>
            <a:off x="0" y="2990089"/>
            <a:ext cx="12190476" cy="235449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désintégration radioactive est:</a:t>
            </a:r>
          </a:p>
          <a:p>
            <a:pPr marL="342900"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Spontanée</a:t>
            </a:r>
            <a:r>
              <a:rPr lang="fr-FR" sz="2400" dirty="0">
                <a:latin typeface="Comic Sans MS" panose="030F0702030302020204" pitchFamily="66" charset="0"/>
                <a:ea typeface="Times New Roman" panose="02020603050405020304" pitchFamily="18" charset="0"/>
                <a:cs typeface="Times New Roman" panose="02020603050405020304" pitchFamily="18" charset="0"/>
              </a:rPr>
              <a:t>:</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elle se produit sans aucune intervention extérieure.</a:t>
            </a:r>
          </a:p>
          <a:p>
            <a:pPr marL="342900" indent="-342900" algn="just">
              <a:lnSpc>
                <a:spcPct val="107000"/>
              </a:lnSpc>
              <a:spcAft>
                <a:spcPts val="800"/>
              </a:spcAft>
              <a:buFont typeface="Arial" panose="020B0604020202020204" pitchFamily="34" charset="0"/>
              <a:buChar char="•"/>
            </a:pPr>
            <a:r>
              <a:rPr lang="fr-FR" sz="2400" dirty="0">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léatoire</a:t>
            </a:r>
            <a:r>
              <a:rPr lang="fr-FR" sz="2400" dirty="0">
                <a:latin typeface="Comic Sans MS" panose="030F0702030302020204" pitchFamily="66" charset="0"/>
                <a:ea typeface="Times New Roman" panose="02020603050405020304" pitchFamily="18" charset="0"/>
                <a:cs typeface="Times New Roman" panose="02020603050405020304" pitchFamily="18" charset="0"/>
              </a:rPr>
              <a:t>: </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on ne peut pas prévoir quand va se produire la désintégration d'un noyau.</a:t>
            </a:r>
          </a:p>
          <a:p>
            <a:pPr marL="342900" indent="-342900" algn="just">
              <a:lnSpc>
                <a:spcPct val="107000"/>
              </a:lnSpc>
              <a:spcAft>
                <a:spcPts val="800"/>
              </a:spcAft>
              <a:buFont typeface="Arial" panose="020B0604020202020204" pitchFamily="34" charset="0"/>
              <a:buChar char="•"/>
            </a:pPr>
            <a:r>
              <a:rPr lang="fr-FR" sz="2400" dirty="0">
                <a:latin typeface="Comic Sans MS" panose="030F0702030302020204" pitchFamily="66" charset="0"/>
                <a:ea typeface="Times New Roman" panose="02020603050405020304" pitchFamily="18" charset="0"/>
                <a:cs typeface="Times New Roman" panose="02020603050405020304" pitchFamily="18" charset="0"/>
              </a:rPr>
              <a:t>Inéluctable: elle se produira à un moment donné.</a:t>
            </a:r>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97536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2130</TotalTime>
  <Words>3890</Words>
  <Application>Microsoft Office PowerPoint</Application>
  <PresentationFormat>Grand écran</PresentationFormat>
  <Paragraphs>286</Paragraphs>
  <Slides>45</Slides>
  <Notes>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56" baseType="lpstr">
      <vt:lpstr>Arial</vt:lpstr>
      <vt:lpstr>Calibri</vt:lpstr>
      <vt:lpstr>Cambria Math</vt:lpstr>
      <vt:lpstr>Comic Sans MS</vt:lpstr>
      <vt:lpstr>Gill Sans MT</vt:lpstr>
      <vt:lpstr>Symbol</vt:lpstr>
      <vt:lpstr>Times New Roman</vt:lpstr>
      <vt:lpstr>Walbaum Display</vt:lpstr>
      <vt:lpstr>Wingdings</vt:lpstr>
      <vt:lpstr>3DFloatVTI</vt:lpstr>
      <vt:lpstr>Picture</vt:lpstr>
      <vt:lpstr>TRANSFORMATIONS NUCLEAIRES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TRANSFORMATIONS NUCLEAIRES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92</cp:revision>
  <dcterms:created xsi:type="dcterms:W3CDTF">2022-09-17T08:20:32Z</dcterms:created>
  <dcterms:modified xsi:type="dcterms:W3CDTF">2024-04-15T14:48:32Z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